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2" r:id="rId9"/>
    <p:sldId id="264" r:id="rId10"/>
    <p:sldId id="265" r:id="rId11"/>
  </p:sldIdLst>
  <p:sldSz cx="9906000" cy="6858000" type="A4"/>
  <p:notesSz cx="6735763" cy="9866313"/>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AC75D5"/>
    <a:srgbClr val="FFCC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2" autoAdjust="0"/>
    <p:restoredTop sz="94384" autoAdjust="0"/>
  </p:normalViewPr>
  <p:slideViewPr>
    <p:cSldViewPr snapToGrid="0">
      <p:cViewPr varScale="1">
        <p:scale>
          <a:sx n="66" d="100"/>
          <a:sy n="66" d="100"/>
        </p:scale>
        <p:origin x="127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Upravte štýl predlohy podnadpisov</a:t>
            </a:r>
            <a:endParaRPr lang="en-US" dirty="0"/>
          </a:p>
        </p:txBody>
      </p:sp>
      <p:sp>
        <p:nvSpPr>
          <p:cNvPr id="4" name="Date Placeholder 3"/>
          <p:cNvSpPr>
            <a:spLocks noGrp="1"/>
          </p:cNvSpPr>
          <p:nvPr>
            <p:ph type="dt" sz="half" idx="10"/>
          </p:nvPr>
        </p:nvSpPr>
        <p:spPr/>
        <p:txBody>
          <a:bodyPr/>
          <a:lstStyle/>
          <a:p>
            <a:fld id="{13EA3D66-EB7C-40ED-B2F6-7FA1DC9F3CEA}" type="datetimeFigureOut">
              <a:rPr lang="sk-SK" smtClean="0"/>
              <a:t>25.4.2018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2581058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13EA3D66-EB7C-40ED-B2F6-7FA1DC9F3CEA}" type="datetimeFigureOut">
              <a:rPr lang="sk-SK" smtClean="0"/>
              <a:t>25.4.2018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1143574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13EA3D66-EB7C-40ED-B2F6-7FA1DC9F3CEA}" type="datetimeFigureOut">
              <a:rPr lang="sk-SK" smtClean="0"/>
              <a:t>25.4.2018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3575594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13EA3D66-EB7C-40ED-B2F6-7FA1DC9F3CEA}" type="datetimeFigureOut">
              <a:rPr lang="sk-SK" smtClean="0"/>
              <a:t>25.4.2018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384922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Upravte štýl predlohy textu.</a:t>
            </a:r>
          </a:p>
        </p:txBody>
      </p:sp>
      <p:sp>
        <p:nvSpPr>
          <p:cNvPr id="4" name="Date Placeholder 3"/>
          <p:cNvSpPr>
            <a:spLocks noGrp="1"/>
          </p:cNvSpPr>
          <p:nvPr>
            <p:ph type="dt" sz="half" idx="10"/>
          </p:nvPr>
        </p:nvSpPr>
        <p:spPr/>
        <p:txBody>
          <a:bodyPr/>
          <a:lstStyle/>
          <a:p>
            <a:fld id="{13EA3D66-EB7C-40ED-B2F6-7FA1DC9F3CEA}" type="datetimeFigureOut">
              <a:rPr lang="sk-SK" smtClean="0"/>
              <a:t>25.4.2018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214012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13EA3D66-EB7C-40ED-B2F6-7FA1DC9F3CEA}" type="datetimeFigureOut">
              <a:rPr lang="sk-SK" smtClean="0"/>
              <a:t>25.4.2018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1297263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13EA3D66-EB7C-40ED-B2F6-7FA1DC9F3CEA}" type="datetimeFigureOut">
              <a:rPr lang="sk-SK" smtClean="0"/>
              <a:t>25.4.2018</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4089755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13EA3D66-EB7C-40ED-B2F6-7FA1DC9F3CEA}" type="datetimeFigureOut">
              <a:rPr lang="sk-SK" smtClean="0"/>
              <a:t>25.4.2018</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1247294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EA3D66-EB7C-40ED-B2F6-7FA1DC9F3CEA}" type="datetimeFigureOut">
              <a:rPr lang="sk-SK" smtClean="0"/>
              <a:t>25.4.2018</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2203609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13EA3D66-EB7C-40ED-B2F6-7FA1DC9F3CEA}" type="datetimeFigureOut">
              <a:rPr lang="sk-SK" smtClean="0"/>
              <a:t>25.4.2018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3670844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13EA3D66-EB7C-40ED-B2F6-7FA1DC9F3CEA}" type="datetimeFigureOut">
              <a:rPr lang="sk-SK" smtClean="0"/>
              <a:t>25.4.2018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5464DCBB-D4AF-40CC-A291-168C10D258A4}" type="slidenum">
              <a:rPr lang="sk-SK" smtClean="0"/>
              <a:t>‹#›</a:t>
            </a:fld>
            <a:endParaRPr lang="sk-SK"/>
          </a:p>
        </p:txBody>
      </p:sp>
    </p:spTree>
    <p:extLst>
      <p:ext uri="{BB962C8B-B14F-4D97-AF65-F5344CB8AC3E}">
        <p14:creationId xmlns:p14="http://schemas.microsoft.com/office/powerpoint/2010/main" val="381159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EA3D66-EB7C-40ED-B2F6-7FA1DC9F3CEA}" type="datetimeFigureOut">
              <a:rPr lang="sk-SK" smtClean="0"/>
              <a:t>25.4.2018</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64DCBB-D4AF-40CC-A291-168C10D258A4}" type="slidenum">
              <a:rPr lang="sk-SK" smtClean="0"/>
              <a:t>‹#›</a:t>
            </a:fld>
            <a:endParaRPr lang="sk-SK"/>
          </a:p>
        </p:txBody>
      </p:sp>
    </p:spTree>
    <p:extLst>
      <p:ext uri="{BB962C8B-B14F-4D97-AF65-F5344CB8AC3E}">
        <p14:creationId xmlns:p14="http://schemas.microsoft.com/office/powerpoint/2010/main" val="35132442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ok 8"/>
          <p:cNvPicPr>
            <a:picLocks noChangeAspect="1"/>
          </p:cNvPicPr>
          <p:nvPr/>
        </p:nvPicPr>
        <p:blipFill>
          <a:blip r:embed="rId2"/>
          <a:stretch>
            <a:fillRect/>
          </a:stretch>
        </p:blipFill>
        <p:spPr>
          <a:xfrm>
            <a:off x="4968105" y="6248"/>
            <a:ext cx="4937895" cy="6851751"/>
          </a:xfrm>
          <a:prstGeom prst="rect">
            <a:avLst/>
          </a:prstGeom>
        </p:spPr>
      </p:pic>
      <p:pic>
        <p:nvPicPr>
          <p:cNvPr id="10" name="Obrázok 9"/>
          <p:cNvPicPr>
            <a:picLocks noChangeAspect="1"/>
          </p:cNvPicPr>
          <p:nvPr/>
        </p:nvPicPr>
        <p:blipFill>
          <a:blip r:embed="rId3"/>
          <a:stretch>
            <a:fillRect/>
          </a:stretch>
        </p:blipFill>
        <p:spPr>
          <a:xfrm>
            <a:off x="0" y="2425546"/>
            <a:ext cx="4625100" cy="3567327"/>
          </a:xfrm>
          <a:prstGeom prst="rect">
            <a:avLst/>
          </a:prstGeom>
          <a:solidFill>
            <a:schemeClr val="bg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Obrázok 1"/>
          <p:cNvPicPr>
            <a:picLocks noChangeAspect="1"/>
          </p:cNvPicPr>
          <p:nvPr/>
        </p:nvPicPr>
        <p:blipFill rotWithShape="1">
          <a:blip r:embed="rId4"/>
          <a:srcRect l="13226" t="5438" b="33201"/>
          <a:stretch/>
        </p:blipFill>
        <p:spPr>
          <a:xfrm>
            <a:off x="2502024" y="2808622"/>
            <a:ext cx="795373" cy="827920"/>
          </a:xfrm>
          <a:prstGeom prst="ellipse">
            <a:avLst/>
          </a:prstGeom>
          <a:solidFill>
            <a:srgbClr val="92D050"/>
          </a:solidFill>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Obrázok 2"/>
          <p:cNvPicPr>
            <a:picLocks noChangeAspect="1"/>
          </p:cNvPicPr>
          <p:nvPr/>
        </p:nvPicPr>
        <p:blipFill rotWithShape="1">
          <a:blip r:embed="rId5"/>
          <a:srcRect l="23679" r="18249" b="44027"/>
          <a:stretch/>
        </p:blipFill>
        <p:spPr>
          <a:xfrm>
            <a:off x="1805707" y="2841707"/>
            <a:ext cx="657928" cy="798949"/>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9" name="Obrázok 18"/>
          <p:cNvPicPr>
            <a:picLocks noChangeAspect="1"/>
          </p:cNvPicPr>
          <p:nvPr/>
        </p:nvPicPr>
        <p:blipFill rotWithShape="1">
          <a:blip r:embed="rId6"/>
          <a:srcRect l="16921" t="11544" r="17009" b="41690"/>
          <a:stretch/>
        </p:blipFill>
        <p:spPr>
          <a:xfrm>
            <a:off x="3487281" y="3588066"/>
            <a:ext cx="727924" cy="74533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 name="Obrázok 19"/>
          <p:cNvPicPr>
            <a:picLocks noChangeAspect="1"/>
          </p:cNvPicPr>
          <p:nvPr/>
        </p:nvPicPr>
        <p:blipFill rotWithShape="1">
          <a:blip r:embed="rId7"/>
          <a:srcRect l="22925" t="10832" r="15431" b="37578"/>
          <a:stretch/>
        </p:blipFill>
        <p:spPr>
          <a:xfrm>
            <a:off x="2893437" y="3467393"/>
            <a:ext cx="721112" cy="804656"/>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1" name="Obrázok 20"/>
          <p:cNvPicPr>
            <a:picLocks noChangeAspect="1"/>
          </p:cNvPicPr>
          <p:nvPr/>
        </p:nvPicPr>
        <p:blipFill rotWithShape="1">
          <a:blip r:embed="rId8"/>
          <a:srcRect l="12676" r="11172" b="33333"/>
          <a:stretch/>
        </p:blipFill>
        <p:spPr>
          <a:xfrm>
            <a:off x="1627742" y="3517241"/>
            <a:ext cx="627256" cy="732162"/>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2" name="Obrázok 21"/>
          <p:cNvPicPr>
            <a:picLocks noChangeAspect="1"/>
          </p:cNvPicPr>
          <p:nvPr/>
        </p:nvPicPr>
        <p:blipFill rotWithShape="1">
          <a:blip r:embed="rId9"/>
          <a:srcRect l="19833" t="14030" r="21865" b="29176"/>
          <a:stretch/>
        </p:blipFill>
        <p:spPr>
          <a:xfrm>
            <a:off x="2255524" y="3584914"/>
            <a:ext cx="675169" cy="824309"/>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5" name="Obrázok 24"/>
          <p:cNvPicPr>
            <a:picLocks noChangeAspect="1"/>
          </p:cNvPicPr>
          <p:nvPr/>
        </p:nvPicPr>
        <p:blipFill rotWithShape="1">
          <a:blip r:embed="rId10"/>
          <a:srcRect l="25677" t="11542" r="10642" b="36716"/>
          <a:stretch/>
        </p:blipFill>
        <p:spPr>
          <a:xfrm>
            <a:off x="343005" y="2791697"/>
            <a:ext cx="759541" cy="822836"/>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3" name="Obrázok 22"/>
          <p:cNvPicPr>
            <a:picLocks noChangeAspect="1"/>
          </p:cNvPicPr>
          <p:nvPr/>
        </p:nvPicPr>
        <p:blipFill rotWithShape="1">
          <a:blip r:embed="rId11"/>
          <a:srcRect l="19044" t="7761" r="22847" b="43085"/>
          <a:stretch/>
        </p:blipFill>
        <p:spPr>
          <a:xfrm>
            <a:off x="1005354" y="3627565"/>
            <a:ext cx="682618" cy="769893"/>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4" name="Obrázok 23"/>
          <p:cNvPicPr>
            <a:picLocks noChangeAspect="1"/>
          </p:cNvPicPr>
          <p:nvPr/>
        </p:nvPicPr>
        <p:blipFill rotWithShape="1">
          <a:blip r:embed="rId12"/>
          <a:srcRect l="14384" t="4736" r="22410" b="45600"/>
          <a:stretch/>
        </p:blipFill>
        <p:spPr>
          <a:xfrm>
            <a:off x="306731" y="3584914"/>
            <a:ext cx="722169" cy="792549"/>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6" name="Obdĺžnik 25"/>
          <p:cNvSpPr/>
          <p:nvPr/>
        </p:nvSpPr>
        <p:spPr>
          <a:xfrm>
            <a:off x="386653" y="487309"/>
            <a:ext cx="3769615" cy="1446550"/>
          </a:xfrm>
          <a:prstGeom prst="rect">
            <a:avLst/>
          </a:prstGeom>
          <a:ln>
            <a:solidFill>
              <a:schemeClr val="accent1">
                <a:lumMod val="60000"/>
                <a:lumOff val="40000"/>
              </a:schemeClr>
            </a:solidFill>
          </a:ln>
        </p:spPr>
        <p:txBody>
          <a:bodyPr wrap="square">
            <a:spAutoFit/>
          </a:bodyPr>
          <a:lstStyle/>
          <a:p>
            <a:pPr algn="just" defTabSz="603647">
              <a:spcBef>
                <a:spcPct val="0"/>
              </a:spcBef>
              <a:defRPr/>
            </a:pPr>
            <a:r>
              <a:rPr lang="sk-SK" altLang="sk-SK" sz="1100" b="1" u="sng" kern="0" dirty="0">
                <a:solidFill>
                  <a:srgbClr val="008080"/>
                </a:solidFill>
              </a:rPr>
              <a:t>Komenského kamarát</a:t>
            </a:r>
            <a:r>
              <a:rPr lang="sk-SK" altLang="sk-SK" sz="1100" b="1" kern="0" dirty="0">
                <a:solidFill>
                  <a:srgbClr val="008080"/>
                </a:solidFill>
              </a:rPr>
              <a:t> </a:t>
            </a:r>
            <a:r>
              <a:rPr lang="sk-SK" altLang="sk-SK" sz="1100" kern="0" dirty="0">
                <a:solidFill>
                  <a:srgbClr val="008080"/>
                </a:solidFill>
              </a:rPr>
              <a:t>– školský časopis pre voľný čas a oddych</a:t>
            </a:r>
          </a:p>
          <a:p>
            <a:pPr algn="just" defTabSz="603647">
              <a:spcBef>
                <a:spcPct val="0"/>
              </a:spcBef>
              <a:defRPr/>
            </a:pPr>
            <a:r>
              <a:rPr lang="sk-SK" altLang="sk-SK" sz="1100" kern="0" dirty="0">
                <a:solidFill>
                  <a:srgbClr val="008080"/>
                </a:solidFill>
              </a:rPr>
              <a:t>Vydáva:  Základná škola,  Komenského ul.135/6, Medzilaborce</a:t>
            </a:r>
          </a:p>
          <a:p>
            <a:pPr algn="just" defTabSz="603647">
              <a:spcBef>
                <a:spcPct val="0"/>
              </a:spcBef>
              <a:defRPr/>
            </a:pPr>
            <a:r>
              <a:rPr lang="sk-SK" altLang="sk-SK" sz="1100" kern="0" dirty="0">
                <a:solidFill>
                  <a:srgbClr val="008080"/>
                </a:solidFill>
              </a:rPr>
              <a:t>Vychádza od roku 1998 s periodicitou dvakrát ročne</a:t>
            </a:r>
          </a:p>
          <a:p>
            <a:pPr algn="just" defTabSz="603647">
              <a:spcBef>
                <a:spcPct val="0"/>
              </a:spcBef>
              <a:defRPr/>
            </a:pPr>
            <a:r>
              <a:rPr lang="sk-SK" altLang="sk-SK" sz="1100" b="1" u="sng" kern="0" dirty="0">
                <a:solidFill>
                  <a:srgbClr val="008080"/>
                </a:solidFill>
              </a:rPr>
              <a:t>Redakčná rada :</a:t>
            </a:r>
            <a:r>
              <a:rPr lang="sk-SK" altLang="sk-SK" sz="1100" kern="0" dirty="0">
                <a:solidFill>
                  <a:srgbClr val="008080"/>
                </a:solidFill>
              </a:rPr>
              <a:t>  Vladimíra </a:t>
            </a:r>
            <a:r>
              <a:rPr lang="sk-SK" altLang="sk-SK" sz="1100" kern="0" dirty="0" err="1">
                <a:solidFill>
                  <a:srgbClr val="008080"/>
                </a:solidFill>
              </a:rPr>
              <a:t>Dimunová</a:t>
            </a:r>
            <a:r>
              <a:rPr lang="sk-SK" altLang="sk-SK" sz="1100" kern="0" dirty="0">
                <a:solidFill>
                  <a:srgbClr val="008080"/>
                </a:solidFill>
              </a:rPr>
              <a:t>, Anna </a:t>
            </a:r>
            <a:r>
              <a:rPr lang="sk-SK" altLang="sk-SK" sz="1100" kern="0" dirty="0" err="1">
                <a:solidFill>
                  <a:srgbClr val="008080"/>
                </a:solidFill>
              </a:rPr>
              <a:t>Tarčová</a:t>
            </a:r>
            <a:r>
              <a:rPr lang="sk-SK" altLang="sk-SK" sz="1100" kern="0" dirty="0">
                <a:solidFill>
                  <a:srgbClr val="008080"/>
                </a:solidFill>
              </a:rPr>
              <a:t>, Simona </a:t>
            </a:r>
            <a:r>
              <a:rPr lang="sk-SK" altLang="sk-SK" sz="1100" kern="0" dirty="0" err="1">
                <a:solidFill>
                  <a:srgbClr val="008080"/>
                </a:solidFill>
              </a:rPr>
              <a:t>Falisová</a:t>
            </a:r>
            <a:r>
              <a:rPr lang="sk-SK" altLang="sk-SK" sz="1100" kern="0" dirty="0" smtClean="0">
                <a:solidFill>
                  <a:srgbClr val="008080"/>
                </a:solidFill>
              </a:rPr>
              <a:t>, Natália </a:t>
            </a:r>
            <a:r>
              <a:rPr lang="sk-SK" altLang="sk-SK" sz="1100" kern="0" dirty="0" err="1">
                <a:solidFill>
                  <a:srgbClr val="008080"/>
                </a:solidFill>
              </a:rPr>
              <a:t>Žoltáková</a:t>
            </a:r>
            <a:r>
              <a:rPr lang="sk-SK" altLang="sk-SK" sz="1100" kern="0" dirty="0">
                <a:solidFill>
                  <a:srgbClr val="008080"/>
                </a:solidFill>
              </a:rPr>
              <a:t>, Emma Suchá, Laura </a:t>
            </a:r>
            <a:r>
              <a:rPr lang="sk-SK" altLang="sk-SK" sz="1100" kern="0" dirty="0" err="1">
                <a:solidFill>
                  <a:srgbClr val="008080"/>
                </a:solidFill>
              </a:rPr>
              <a:t>Mikitová</a:t>
            </a:r>
            <a:r>
              <a:rPr lang="sk-SK" altLang="sk-SK" sz="1100" kern="0" dirty="0">
                <a:solidFill>
                  <a:srgbClr val="008080"/>
                </a:solidFill>
              </a:rPr>
              <a:t>, Diana </a:t>
            </a:r>
            <a:r>
              <a:rPr lang="sk-SK" altLang="sk-SK" sz="1100" kern="0" dirty="0" err="1">
                <a:solidFill>
                  <a:srgbClr val="008080"/>
                </a:solidFill>
              </a:rPr>
              <a:t>Kigyossyová</a:t>
            </a:r>
            <a:r>
              <a:rPr lang="sk-SK" altLang="sk-SK" sz="1100" kern="0" dirty="0">
                <a:solidFill>
                  <a:srgbClr val="008080"/>
                </a:solidFill>
              </a:rPr>
              <a:t>, </a:t>
            </a:r>
            <a:r>
              <a:rPr lang="sk-SK" altLang="sk-SK" sz="1100" kern="0" dirty="0" smtClean="0">
                <a:solidFill>
                  <a:srgbClr val="008080"/>
                </a:solidFill>
              </a:rPr>
              <a:t>Alex </a:t>
            </a:r>
            <a:r>
              <a:rPr lang="sk-SK" altLang="sk-SK" sz="1100" kern="0" dirty="0">
                <a:solidFill>
                  <a:srgbClr val="008080"/>
                </a:solidFill>
              </a:rPr>
              <a:t>Gajdoš, Jakub </a:t>
            </a:r>
            <a:r>
              <a:rPr lang="sk-SK" altLang="sk-SK" sz="1100" kern="0" dirty="0" err="1">
                <a:solidFill>
                  <a:srgbClr val="008080"/>
                </a:solidFill>
              </a:rPr>
              <a:t>Maliňak</a:t>
            </a:r>
            <a:r>
              <a:rPr lang="sk-SK" altLang="sk-SK" sz="1100" kern="0" dirty="0">
                <a:solidFill>
                  <a:srgbClr val="008080"/>
                </a:solidFill>
              </a:rPr>
              <a:t>, Peter Mareček.</a:t>
            </a:r>
          </a:p>
          <a:p>
            <a:pPr algn="just" defTabSz="603647">
              <a:spcBef>
                <a:spcPct val="0"/>
              </a:spcBef>
              <a:defRPr/>
            </a:pPr>
            <a:r>
              <a:rPr lang="sk-SK" altLang="sk-SK" sz="1100" kern="0" dirty="0">
                <a:solidFill>
                  <a:srgbClr val="008080"/>
                </a:solidFill>
              </a:rPr>
              <a:t>Vedúca mediálneho krúžku: PhDr. N. </a:t>
            </a:r>
            <a:r>
              <a:rPr lang="sk-SK" altLang="sk-SK" sz="1100" kern="0" dirty="0" err="1">
                <a:solidFill>
                  <a:srgbClr val="008080"/>
                </a:solidFill>
              </a:rPr>
              <a:t>Hriseňková</a:t>
            </a:r>
            <a:endParaRPr lang="sk-SK" altLang="sk-SK" sz="1100" kern="0" dirty="0">
              <a:solidFill>
                <a:srgbClr val="008080"/>
              </a:solidFill>
            </a:endParaRPr>
          </a:p>
          <a:p>
            <a:pPr algn="just" defTabSz="603647">
              <a:spcBef>
                <a:spcPct val="0"/>
              </a:spcBef>
              <a:defRPr/>
            </a:pPr>
            <a:r>
              <a:rPr lang="sk-SK" altLang="sk-SK" sz="1100" kern="0" dirty="0">
                <a:solidFill>
                  <a:srgbClr val="008080"/>
                </a:solidFill>
              </a:rPr>
              <a:t>Zdroje: príspevky redakčnej rady, žiakov školy a internet</a:t>
            </a:r>
          </a:p>
        </p:txBody>
      </p:sp>
      <p:sp>
        <p:nvSpPr>
          <p:cNvPr id="27" name="BlokTextu 26"/>
          <p:cNvSpPr txBox="1"/>
          <p:nvPr/>
        </p:nvSpPr>
        <p:spPr>
          <a:xfrm>
            <a:off x="936988" y="6124559"/>
            <a:ext cx="2943497" cy="642740"/>
          </a:xfrm>
          <a:prstGeom prst="rect">
            <a:avLst/>
          </a:prstGeom>
          <a:noFill/>
          <a:ln>
            <a:solidFill>
              <a:schemeClr val="accent1">
                <a:lumMod val="60000"/>
                <a:lumOff val="40000"/>
              </a:schemeClr>
            </a:solidFill>
          </a:ln>
        </p:spPr>
        <p:txBody>
          <a:bodyPr wrap="square" rtlCol="0">
            <a:spAutoFit/>
          </a:bodyPr>
          <a:lstStyle/>
          <a:p>
            <a:r>
              <a:rPr lang="sk-SK" sz="894" dirty="0"/>
              <a:t>Redaktori:                                                  </a:t>
            </a:r>
          </a:p>
          <a:p>
            <a:r>
              <a:rPr lang="sk-SK" sz="894" dirty="0"/>
              <a:t>Horný rad: Diana, </a:t>
            </a:r>
            <a:r>
              <a:rPr lang="sk-SK" sz="894" dirty="0" err="1"/>
              <a:t>Emmka</a:t>
            </a:r>
            <a:r>
              <a:rPr lang="sk-SK" sz="894" dirty="0"/>
              <a:t>, Jakub, Anna</a:t>
            </a:r>
          </a:p>
          <a:p>
            <a:r>
              <a:rPr lang="sk-SK" sz="894" dirty="0"/>
              <a:t>Dolný rad: Natálka, Simona, Alex, Peťo, Vladka, Laura</a:t>
            </a:r>
          </a:p>
          <a:p>
            <a:r>
              <a:rPr lang="sk-SK" sz="894" dirty="0"/>
              <a:t>Vedúca mediálneho krúžku: PhDr. N. </a:t>
            </a:r>
            <a:r>
              <a:rPr lang="sk-SK" sz="894" dirty="0" err="1"/>
              <a:t>Hriseňková</a:t>
            </a:r>
            <a:endParaRPr lang="sk-SK" sz="894" dirty="0"/>
          </a:p>
        </p:txBody>
      </p:sp>
      <p:sp>
        <p:nvSpPr>
          <p:cNvPr id="8" name="BlokTextu 7"/>
          <p:cNvSpPr txBox="1"/>
          <p:nvPr/>
        </p:nvSpPr>
        <p:spPr>
          <a:xfrm>
            <a:off x="6447732" y="1979684"/>
            <a:ext cx="2475672" cy="342401"/>
          </a:xfrm>
          <a:prstGeom prst="rect">
            <a:avLst/>
          </a:prstGeom>
          <a:noFill/>
        </p:spPr>
        <p:txBody>
          <a:bodyPr wrap="square" rtlCol="0">
            <a:spAutoFit/>
          </a:bodyPr>
          <a:lstStyle/>
          <a:p>
            <a:r>
              <a:rPr lang="sk-SK" sz="1625" dirty="0"/>
              <a:t>školský rok 2017/2018</a:t>
            </a:r>
          </a:p>
        </p:txBody>
      </p:sp>
      <p:pic>
        <p:nvPicPr>
          <p:cNvPr id="4" name="Obrázok 3"/>
          <p:cNvPicPr>
            <a:picLocks noChangeAspect="1"/>
          </p:cNvPicPr>
          <p:nvPr/>
        </p:nvPicPr>
        <p:blipFill rotWithShape="1">
          <a:blip r:embed="rId13"/>
          <a:srcRect l="21703" t="10972" r="22090" b="39944"/>
          <a:stretch/>
        </p:blipFill>
        <p:spPr>
          <a:xfrm>
            <a:off x="1050391" y="2742815"/>
            <a:ext cx="682618" cy="79483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Obrázok 4"/>
          <p:cNvPicPr>
            <a:picLocks noChangeAspect="1"/>
          </p:cNvPicPr>
          <p:nvPr/>
        </p:nvPicPr>
        <p:blipFill rotWithShape="1">
          <a:blip r:embed="rId14"/>
          <a:srcRect l="36455" r="6656" b="56614"/>
          <a:stretch/>
        </p:blipFill>
        <p:spPr>
          <a:xfrm rot="20842499">
            <a:off x="3522348" y="2041130"/>
            <a:ext cx="944457" cy="1026036"/>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Obdĺžnik 12"/>
          <p:cNvSpPr/>
          <p:nvPr/>
        </p:nvSpPr>
        <p:spPr>
          <a:xfrm>
            <a:off x="5194700" y="2907104"/>
            <a:ext cx="4358694" cy="584775"/>
          </a:xfrm>
          <a:prstGeom prst="rect">
            <a:avLst/>
          </a:prstGeom>
        </p:spPr>
        <p:txBody>
          <a:bodyPr wrap="none">
            <a:spAutoFit/>
          </a:bodyPr>
          <a:lstStyle/>
          <a:p>
            <a:r>
              <a:rPr lang="sk-SK" sz="3200" dirty="0"/>
              <a:t>KOMENSKÉHO KAMARÁT</a:t>
            </a:r>
          </a:p>
        </p:txBody>
      </p:sp>
      <p:pic>
        <p:nvPicPr>
          <p:cNvPr id="15" name="Obrázok 14"/>
          <p:cNvPicPr>
            <a:picLocks noChangeAspect="1"/>
          </p:cNvPicPr>
          <p:nvPr/>
        </p:nvPicPr>
        <p:blipFill>
          <a:blip r:embed="rId15"/>
          <a:stretch>
            <a:fillRect/>
          </a:stretch>
        </p:blipFill>
        <p:spPr>
          <a:xfrm>
            <a:off x="5292255" y="3788693"/>
            <a:ext cx="4176122" cy="1726736"/>
          </a:xfrm>
          <a:prstGeom prst="rect">
            <a:avLst/>
          </a:prstGeom>
        </p:spPr>
      </p:pic>
      <p:pic>
        <p:nvPicPr>
          <p:cNvPr id="16" name="Obrázok 15"/>
          <p:cNvPicPr>
            <a:picLocks noChangeAspect="1"/>
          </p:cNvPicPr>
          <p:nvPr/>
        </p:nvPicPr>
        <p:blipFill>
          <a:blip r:embed="rId16"/>
          <a:stretch>
            <a:fillRect/>
          </a:stretch>
        </p:blipFill>
        <p:spPr>
          <a:xfrm>
            <a:off x="7518557" y="3854847"/>
            <a:ext cx="1204528" cy="1536272"/>
          </a:xfrm>
          <a:prstGeom prst="rect">
            <a:avLst/>
          </a:prstGeom>
        </p:spPr>
      </p:pic>
      <p:pic>
        <p:nvPicPr>
          <p:cNvPr id="29" name="Obrázok 28"/>
          <p:cNvPicPr>
            <a:picLocks noChangeAspect="1"/>
          </p:cNvPicPr>
          <p:nvPr/>
        </p:nvPicPr>
        <p:blipFill>
          <a:blip r:embed="rId17"/>
          <a:stretch>
            <a:fillRect/>
          </a:stretch>
        </p:blipFill>
        <p:spPr>
          <a:xfrm>
            <a:off x="6024908" y="5652078"/>
            <a:ext cx="2987299" cy="944962"/>
          </a:xfrm>
          <a:prstGeom prst="rect">
            <a:avLst/>
          </a:prstGeom>
        </p:spPr>
      </p:pic>
      <p:pic>
        <p:nvPicPr>
          <p:cNvPr id="17" name="Obrázok 16"/>
          <p:cNvPicPr>
            <a:picLocks noChangeAspect="1"/>
          </p:cNvPicPr>
          <p:nvPr/>
        </p:nvPicPr>
        <p:blipFill>
          <a:blip r:embed="rId18"/>
          <a:stretch>
            <a:fillRect/>
          </a:stretch>
        </p:blipFill>
        <p:spPr>
          <a:xfrm>
            <a:off x="6447732" y="313834"/>
            <a:ext cx="2141649" cy="1612535"/>
          </a:xfrm>
          <a:prstGeom prst="rect">
            <a:avLst/>
          </a:prstGeom>
          <a:ln w="38100">
            <a:solidFill>
              <a:srgbClr val="00B0F0"/>
            </a:solidFill>
          </a:ln>
        </p:spPr>
      </p:pic>
    </p:spTree>
    <p:extLst>
      <p:ext uri="{BB962C8B-B14F-4D97-AF65-F5344CB8AC3E}">
        <p14:creationId xmlns:p14="http://schemas.microsoft.com/office/powerpoint/2010/main" val="174104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311312" y="1866818"/>
            <a:ext cx="3242910" cy="692497"/>
          </a:xfrm>
          <a:prstGeom prst="rect">
            <a:avLst/>
          </a:prstGeom>
          <a:noFill/>
        </p:spPr>
        <p:txBody>
          <a:bodyPr wrap="square" rtlCol="0">
            <a:spAutoFit/>
          </a:bodyPr>
          <a:lstStyle/>
          <a:p>
            <a:r>
              <a:rPr lang="sk-SK" sz="3900" b="1" dirty="0" smtClean="0">
                <a:solidFill>
                  <a:srgbClr val="0070C0"/>
                </a:solidFill>
                <a:latin typeface="Bradley Hand ITC" panose="03070402050302030203" pitchFamily="66" charset="0"/>
              </a:rPr>
              <a:t>Naše  talenty</a:t>
            </a:r>
            <a:endParaRPr lang="sk-SK" sz="3900" b="1" dirty="0">
              <a:solidFill>
                <a:srgbClr val="0070C0"/>
              </a:solidFill>
              <a:latin typeface="Bradley Hand ITC" panose="03070402050302030203" pitchFamily="66" charset="0"/>
            </a:endParaRPr>
          </a:p>
        </p:txBody>
      </p:sp>
      <p:sp>
        <p:nvSpPr>
          <p:cNvPr id="3" name="BlokTextu 2"/>
          <p:cNvSpPr txBox="1"/>
          <p:nvPr/>
        </p:nvSpPr>
        <p:spPr>
          <a:xfrm>
            <a:off x="286554" y="21439"/>
            <a:ext cx="1426935" cy="1877437"/>
          </a:xfrm>
          <a:prstGeom prst="rect">
            <a:avLst/>
          </a:prstGeom>
          <a:noFill/>
          <a:ln>
            <a:solidFill>
              <a:srgbClr val="00B050"/>
            </a:solidFill>
          </a:ln>
        </p:spPr>
        <p:txBody>
          <a:bodyPr wrap="square" rtlCol="0">
            <a:spAutoFit/>
          </a:bodyPr>
          <a:lstStyle/>
          <a:p>
            <a:r>
              <a:rPr lang="sk-SK" sz="894" b="1" dirty="0"/>
              <a:t>            </a:t>
            </a:r>
            <a:r>
              <a:rPr lang="sk-SK" sz="900" b="1" dirty="0"/>
              <a:t>Zelený svet</a:t>
            </a:r>
          </a:p>
          <a:p>
            <a:endParaRPr lang="sk-SK" sz="900" b="1" dirty="0"/>
          </a:p>
          <a:p>
            <a:pPr algn="ctr"/>
            <a:r>
              <a:rPr lang="sk-SK" sz="1000" dirty="0"/>
              <a:t>Zelený svet, zelený svet,</a:t>
            </a:r>
          </a:p>
          <a:p>
            <a:pPr algn="ctr"/>
            <a:r>
              <a:rPr lang="sk-SK" sz="1000" dirty="0"/>
              <a:t>To je krása zelená,</a:t>
            </a:r>
          </a:p>
          <a:p>
            <a:pPr algn="ctr"/>
            <a:r>
              <a:rPr lang="sk-SK" sz="1000" dirty="0"/>
              <a:t> polia, lúky, kvety,</a:t>
            </a:r>
          </a:p>
          <a:p>
            <a:pPr algn="ctr"/>
            <a:r>
              <a:rPr lang="sk-SK" sz="1000" dirty="0"/>
              <a:t>Včielka svetom letí.</a:t>
            </a:r>
          </a:p>
          <a:p>
            <a:pPr algn="ctr"/>
            <a:r>
              <a:rPr lang="sk-SK" sz="1000" dirty="0"/>
              <a:t>Zdravé lesy a zdravý strom,</a:t>
            </a:r>
          </a:p>
          <a:p>
            <a:pPr algn="ctr"/>
            <a:r>
              <a:rPr lang="sk-SK" sz="1000" dirty="0"/>
              <a:t>To je všetkých zvierat dom.</a:t>
            </a:r>
          </a:p>
          <a:p>
            <a:pPr algn="ctr"/>
            <a:endParaRPr lang="sk-SK" sz="900" dirty="0"/>
          </a:p>
          <a:p>
            <a:r>
              <a:rPr lang="sk-SK" sz="900" dirty="0"/>
              <a:t>         </a:t>
            </a:r>
            <a:r>
              <a:rPr lang="sk-SK" sz="900" b="1" dirty="0"/>
              <a:t>Šimon </a:t>
            </a:r>
            <a:r>
              <a:rPr lang="sk-SK" sz="900" b="1" dirty="0" err="1"/>
              <a:t>Petarčík</a:t>
            </a:r>
            <a:r>
              <a:rPr lang="sk-SK" sz="900" dirty="0"/>
              <a:t>, 2.B</a:t>
            </a:r>
          </a:p>
        </p:txBody>
      </p:sp>
      <p:sp>
        <p:nvSpPr>
          <p:cNvPr id="4" name="BlokTextu 3"/>
          <p:cNvSpPr txBox="1"/>
          <p:nvPr/>
        </p:nvSpPr>
        <p:spPr>
          <a:xfrm>
            <a:off x="286554" y="3464414"/>
            <a:ext cx="1660944" cy="2985433"/>
          </a:xfrm>
          <a:prstGeom prst="rect">
            <a:avLst/>
          </a:prstGeom>
          <a:noFill/>
          <a:ln>
            <a:solidFill>
              <a:srgbClr val="7030A0"/>
            </a:solidFill>
          </a:ln>
        </p:spPr>
        <p:txBody>
          <a:bodyPr wrap="square" rtlCol="0">
            <a:spAutoFit/>
          </a:bodyPr>
          <a:lstStyle/>
          <a:p>
            <a:r>
              <a:rPr lang="sk-SK" sz="894" b="1" dirty="0"/>
              <a:t>      </a:t>
            </a:r>
            <a:r>
              <a:rPr lang="sk-SK" sz="1000" b="1" dirty="0"/>
              <a:t>Mamičke</a:t>
            </a:r>
          </a:p>
          <a:p>
            <a:endParaRPr lang="sk-SK" sz="1000" dirty="0"/>
          </a:p>
          <a:p>
            <a:r>
              <a:rPr lang="sk-SK" sz="1050" dirty="0"/>
              <a:t>Ja posielam svojej mame</a:t>
            </a:r>
          </a:p>
          <a:p>
            <a:r>
              <a:rPr lang="sk-SK" sz="1050" dirty="0"/>
              <a:t>vinšovanie v telegrame.</a:t>
            </a:r>
          </a:p>
          <a:p>
            <a:r>
              <a:rPr lang="sk-SK" sz="1050" dirty="0"/>
              <a:t>K tvojmu milému sviatku</a:t>
            </a:r>
          </a:p>
          <a:p>
            <a:r>
              <a:rPr lang="sk-SK" sz="1050" dirty="0" smtClean="0"/>
              <a:t>píšem </a:t>
            </a:r>
            <a:r>
              <a:rPr lang="sk-SK" sz="1050" dirty="0"/>
              <a:t>básničku krátku.</a:t>
            </a:r>
          </a:p>
          <a:p>
            <a:endParaRPr lang="sk-SK" sz="1050" dirty="0"/>
          </a:p>
          <a:p>
            <a:r>
              <a:rPr lang="sk-SK" sz="1050" dirty="0"/>
              <a:t>Moja milá mamička,</a:t>
            </a:r>
          </a:p>
          <a:p>
            <a:r>
              <a:rPr lang="sk-SK" sz="1050" dirty="0"/>
              <a:t>pobozkám ťa na líčka.</a:t>
            </a:r>
          </a:p>
          <a:p>
            <a:r>
              <a:rPr lang="sk-SK" sz="1050" dirty="0"/>
              <a:t>Veď som ešte maličký,</a:t>
            </a:r>
          </a:p>
          <a:p>
            <a:r>
              <a:rPr lang="sk-SK" sz="1050" dirty="0"/>
              <a:t>a</a:t>
            </a:r>
            <a:r>
              <a:rPr lang="sk-SK" sz="1050" dirty="0" smtClean="0"/>
              <a:t>le </a:t>
            </a:r>
            <a:r>
              <a:rPr lang="sk-SK" sz="1050" dirty="0"/>
              <a:t>keď </a:t>
            </a:r>
            <a:r>
              <a:rPr lang="sk-SK" sz="1050" dirty="0" smtClean="0"/>
              <a:t>vyrastiem,</a:t>
            </a:r>
            <a:endParaRPr lang="sk-SK" sz="1050" dirty="0"/>
          </a:p>
          <a:p>
            <a:r>
              <a:rPr lang="sk-SK" sz="1050" dirty="0"/>
              <a:t>vo všetkom ti pomôžem.</a:t>
            </a:r>
          </a:p>
          <a:p>
            <a:endParaRPr lang="sk-SK" sz="1050" dirty="0"/>
          </a:p>
          <a:p>
            <a:r>
              <a:rPr lang="sk-SK" sz="1050" dirty="0" smtClean="0"/>
              <a:t>Neviem, </a:t>
            </a:r>
            <a:r>
              <a:rPr lang="sk-SK" sz="1050" dirty="0"/>
              <a:t>ako všetko stihne,</a:t>
            </a:r>
          </a:p>
          <a:p>
            <a:r>
              <a:rPr lang="sk-SK" sz="1050" dirty="0"/>
              <a:t>k</a:t>
            </a:r>
            <a:r>
              <a:rPr lang="sk-SK" sz="1050" dirty="0" smtClean="0"/>
              <a:t>eď </a:t>
            </a:r>
            <a:r>
              <a:rPr lang="sk-SK" sz="1050" dirty="0"/>
              <a:t>má toľko roboty. </a:t>
            </a:r>
          </a:p>
          <a:p>
            <a:r>
              <a:rPr lang="sk-SK" sz="1050" dirty="0"/>
              <a:t>Ale </a:t>
            </a:r>
            <a:r>
              <a:rPr lang="sk-SK" sz="1050" dirty="0" smtClean="0"/>
              <a:t>moja  </a:t>
            </a:r>
            <a:r>
              <a:rPr lang="sk-SK" sz="1050" dirty="0"/>
              <a:t>mamka zlatá</a:t>
            </a:r>
          </a:p>
          <a:p>
            <a:r>
              <a:rPr lang="sk-SK" sz="1050" dirty="0"/>
              <a:t>e</a:t>
            </a:r>
            <a:r>
              <a:rPr lang="sk-SK" sz="1050" dirty="0" smtClean="0"/>
              <a:t>šte si aj </a:t>
            </a:r>
            <a:r>
              <a:rPr lang="sk-SK" sz="1050" dirty="0"/>
              <a:t>zanôti.</a:t>
            </a:r>
          </a:p>
          <a:p>
            <a:r>
              <a:rPr lang="sk-SK" sz="1050" b="1" dirty="0"/>
              <a:t>         Stanislav Roháč</a:t>
            </a:r>
            <a:r>
              <a:rPr lang="sk-SK" sz="1050" dirty="0"/>
              <a:t>, 3.B</a:t>
            </a:r>
          </a:p>
        </p:txBody>
      </p:sp>
      <p:pic>
        <p:nvPicPr>
          <p:cNvPr id="5" name="Obrázok 4"/>
          <p:cNvPicPr>
            <a:picLocks noChangeAspect="1"/>
          </p:cNvPicPr>
          <p:nvPr/>
        </p:nvPicPr>
        <p:blipFill rotWithShape="1">
          <a:blip r:embed="rId2"/>
          <a:srcRect l="11236" t="3846" r="6089" b="7212"/>
          <a:stretch/>
        </p:blipFill>
        <p:spPr>
          <a:xfrm rot="16200000">
            <a:off x="584032" y="1586325"/>
            <a:ext cx="1195763" cy="1975148"/>
          </a:xfrm>
          <a:prstGeom prst="rect">
            <a:avLst/>
          </a:prstGeom>
          <a:ln>
            <a:solidFill>
              <a:schemeClr val="accent2">
                <a:lumMod val="50000"/>
              </a:schemeClr>
            </a:solidFill>
          </a:ln>
        </p:spPr>
      </p:pic>
      <p:sp>
        <p:nvSpPr>
          <p:cNvPr id="6" name="BlokTextu 5"/>
          <p:cNvSpPr txBox="1"/>
          <p:nvPr/>
        </p:nvSpPr>
        <p:spPr>
          <a:xfrm>
            <a:off x="0" y="3171780"/>
            <a:ext cx="2256475" cy="223587"/>
          </a:xfrm>
          <a:prstGeom prst="rect">
            <a:avLst/>
          </a:prstGeom>
          <a:noFill/>
        </p:spPr>
        <p:txBody>
          <a:bodyPr wrap="square" rtlCol="0">
            <a:spAutoFit/>
          </a:bodyPr>
          <a:lstStyle/>
          <a:p>
            <a:r>
              <a:rPr lang="sk-SK" sz="853" dirty="0"/>
              <a:t>Pestrý svet prírody</a:t>
            </a:r>
            <a:r>
              <a:rPr lang="sk-SK" sz="853" b="1" dirty="0"/>
              <a:t>, </a:t>
            </a:r>
            <a:r>
              <a:rPr lang="sk-SK" sz="853" b="1" dirty="0" err="1"/>
              <a:t>Bianka</a:t>
            </a:r>
            <a:r>
              <a:rPr lang="sk-SK" sz="853" b="1" dirty="0"/>
              <a:t> </a:t>
            </a:r>
            <a:r>
              <a:rPr lang="sk-SK" sz="853" b="1" dirty="0" err="1"/>
              <a:t>Medviďová</a:t>
            </a:r>
            <a:r>
              <a:rPr lang="sk-SK" sz="853" dirty="0"/>
              <a:t>, 2.B</a:t>
            </a:r>
          </a:p>
        </p:txBody>
      </p:sp>
      <p:pic>
        <p:nvPicPr>
          <p:cNvPr id="8" name="Obrázok 7"/>
          <p:cNvPicPr>
            <a:picLocks noChangeAspect="1"/>
          </p:cNvPicPr>
          <p:nvPr/>
        </p:nvPicPr>
        <p:blipFill rotWithShape="1">
          <a:blip r:embed="rId3"/>
          <a:srcRect l="16917" t="7143" r="7051" b="5356"/>
          <a:stretch/>
        </p:blipFill>
        <p:spPr>
          <a:xfrm rot="16200000">
            <a:off x="5609433" y="-25452"/>
            <a:ext cx="1418032" cy="2129812"/>
          </a:xfrm>
          <a:prstGeom prst="rect">
            <a:avLst/>
          </a:prstGeom>
          <a:ln>
            <a:solidFill>
              <a:schemeClr val="accent2">
                <a:lumMod val="60000"/>
                <a:lumOff val="40000"/>
              </a:schemeClr>
            </a:solidFill>
          </a:ln>
        </p:spPr>
      </p:pic>
      <p:sp>
        <p:nvSpPr>
          <p:cNvPr id="9" name="BlokTextu 8"/>
          <p:cNvSpPr txBox="1"/>
          <p:nvPr/>
        </p:nvSpPr>
        <p:spPr>
          <a:xfrm>
            <a:off x="5604352" y="1783909"/>
            <a:ext cx="1779003" cy="229935"/>
          </a:xfrm>
          <a:prstGeom prst="rect">
            <a:avLst/>
          </a:prstGeom>
          <a:noFill/>
        </p:spPr>
        <p:txBody>
          <a:bodyPr wrap="square" rtlCol="0">
            <a:spAutoFit/>
          </a:bodyPr>
          <a:lstStyle/>
          <a:p>
            <a:r>
              <a:rPr lang="sk-SK" sz="894" dirty="0"/>
              <a:t>Vôňa hôr, </a:t>
            </a:r>
            <a:r>
              <a:rPr lang="sk-SK" sz="894" b="1" dirty="0"/>
              <a:t>Michal </a:t>
            </a:r>
            <a:r>
              <a:rPr lang="sk-SK" sz="894" b="1" dirty="0" err="1"/>
              <a:t>Barna</a:t>
            </a:r>
            <a:r>
              <a:rPr lang="sk-SK" sz="894" dirty="0"/>
              <a:t>, 2.B</a:t>
            </a:r>
          </a:p>
        </p:txBody>
      </p:sp>
      <p:pic>
        <p:nvPicPr>
          <p:cNvPr id="10" name="Obrázok 9"/>
          <p:cNvPicPr>
            <a:picLocks noChangeAspect="1"/>
          </p:cNvPicPr>
          <p:nvPr/>
        </p:nvPicPr>
        <p:blipFill rotWithShape="1">
          <a:blip r:embed="rId4"/>
          <a:srcRect l="7720" t="6355" r="17102"/>
          <a:stretch/>
        </p:blipFill>
        <p:spPr>
          <a:xfrm>
            <a:off x="2304372" y="347145"/>
            <a:ext cx="2171087" cy="1369991"/>
          </a:xfrm>
          <a:prstGeom prst="rect">
            <a:avLst/>
          </a:prstGeom>
          <a:ln>
            <a:solidFill>
              <a:srgbClr val="FFC000"/>
            </a:solidFill>
          </a:ln>
        </p:spPr>
      </p:pic>
      <p:sp>
        <p:nvSpPr>
          <p:cNvPr id="11" name="BlokTextu 10"/>
          <p:cNvSpPr txBox="1"/>
          <p:nvPr/>
        </p:nvSpPr>
        <p:spPr>
          <a:xfrm>
            <a:off x="2355972" y="1701274"/>
            <a:ext cx="2206191" cy="229935"/>
          </a:xfrm>
          <a:prstGeom prst="rect">
            <a:avLst/>
          </a:prstGeom>
          <a:noFill/>
        </p:spPr>
        <p:txBody>
          <a:bodyPr wrap="square" rtlCol="0">
            <a:spAutoFit/>
          </a:bodyPr>
          <a:lstStyle/>
          <a:p>
            <a:r>
              <a:rPr lang="sk-SK" sz="894" b="1" dirty="0"/>
              <a:t> </a:t>
            </a:r>
            <a:r>
              <a:rPr lang="sk-SK" sz="894" dirty="0"/>
              <a:t>Vtáčiky</a:t>
            </a:r>
            <a:r>
              <a:rPr lang="sk-SK" sz="894" b="1" dirty="0"/>
              <a:t>, </a:t>
            </a:r>
            <a:r>
              <a:rPr lang="sk-SK" sz="894" b="1" dirty="0" smtClean="0"/>
              <a:t>Sára Veronika </a:t>
            </a:r>
            <a:r>
              <a:rPr lang="sk-SK" sz="894" b="1" dirty="0" err="1"/>
              <a:t>Beckerová</a:t>
            </a:r>
            <a:r>
              <a:rPr lang="sk-SK" sz="894" dirty="0"/>
              <a:t>, 4.B</a:t>
            </a:r>
          </a:p>
        </p:txBody>
      </p:sp>
      <p:sp>
        <p:nvSpPr>
          <p:cNvPr id="7" name="BlokTextu 6"/>
          <p:cNvSpPr txBox="1"/>
          <p:nvPr/>
        </p:nvSpPr>
        <p:spPr>
          <a:xfrm>
            <a:off x="5287661" y="2090984"/>
            <a:ext cx="2523554" cy="4693593"/>
          </a:xfrm>
          <a:prstGeom prst="rect">
            <a:avLst/>
          </a:prstGeom>
          <a:noFill/>
          <a:ln>
            <a:solidFill>
              <a:srgbClr val="92D050"/>
            </a:solidFill>
          </a:ln>
        </p:spPr>
        <p:txBody>
          <a:bodyPr wrap="square" rtlCol="0">
            <a:spAutoFit/>
          </a:bodyPr>
          <a:lstStyle/>
          <a:p>
            <a:r>
              <a:rPr lang="sk-SK" sz="1000" b="1" dirty="0"/>
              <a:t>Naša trieda 6.A</a:t>
            </a:r>
          </a:p>
          <a:p>
            <a:endParaRPr lang="sk-SK" sz="1000" dirty="0"/>
          </a:p>
          <a:p>
            <a:r>
              <a:rPr lang="sk-SK" sz="1000" dirty="0"/>
              <a:t>Už sme veľkí šiestaci,</a:t>
            </a:r>
          </a:p>
          <a:p>
            <a:r>
              <a:rPr lang="sk-SK" sz="1000" dirty="0"/>
              <a:t>pre niektorých strašiaci.</a:t>
            </a:r>
          </a:p>
          <a:p>
            <a:r>
              <a:rPr lang="sk-SK" sz="1000" dirty="0"/>
              <a:t>Ničoho sa nebojíme,</a:t>
            </a:r>
          </a:p>
          <a:p>
            <a:r>
              <a:rPr lang="sk-SK" sz="1000" dirty="0"/>
              <a:t>svoju triedu ubránime.</a:t>
            </a:r>
          </a:p>
          <a:p>
            <a:endParaRPr lang="sk-SK" sz="1000" dirty="0"/>
          </a:p>
          <a:p>
            <a:r>
              <a:rPr lang="sk-SK" sz="1000" dirty="0"/>
              <a:t>Na matike nie je sranda veľká,</a:t>
            </a:r>
          </a:p>
          <a:p>
            <a:r>
              <a:rPr lang="sk-SK" sz="1000" dirty="0"/>
              <a:t>natrápi sa s nami učiteľka.</a:t>
            </a:r>
          </a:p>
          <a:p>
            <a:r>
              <a:rPr lang="sk-SK" sz="1000" dirty="0"/>
              <a:t>Hrúbky, </a:t>
            </a:r>
            <a:r>
              <a:rPr lang="sk-SK" sz="1000" dirty="0" smtClean="0"/>
              <a:t>dĺžne</a:t>
            </a:r>
            <a:r>
              <a:rPr lang="sk-SK" sz="1000" dirty="0"/>
              <a:t>, mäkčene,</a:t>
            </a:r>
          </a:p>
          <a:p>
            <a:r>
              <a:rPr lang="sk-SK" sz="1000" dirty="0" err="1"/>
              <a:t>slovina</a:t>
            </a:r>
            <a:r>
              <a:rPr lang="sk-SK" sz="1000" dirty="0"/>
              <a:t> je mučenie.</a:t>
            </a:r>
          </a:p>
          <a:p>
            <a:endParaRPr lang="sk-SK" sz="1000" dirty="0"/>
          </a:p>
          <a:p>
            <a:r>
              <a:rPr lang="sk-SK" sz="1000" dirty="0"/>
              <a:t>Telesná je veľká sranda,</a:t>
            </a:r>
          </a:p>
          <a:p>
            <a:r>
              <a:rPr lang="sk-SK" sz="1000" dirty="0"/>
              <a:t>sme tam všetci jedna banda.</a:t>
            </a:r>
          </a:p>
          <a:p>
            <a:r>
              <a:rPr lang="sk-SK" sz="1000" dirty="0"/>
              <a:t>Na </a:t>
            </a:r>
            <a:r>
              <a:rPr lang="sk-SK" sz="1000" dirty="0" err="1"/>
              <a:t>angline</a:t>
            </a:r>
            <a:r>
              <a:rPr lang="sk-SK" sz="1000" dirty="0"/>
              <a:t> </a:t>
            </a:r>
            <a:r>
              <a:rPr lang="sk-SK" sz="1000" dirty="0" err="1"/>
              <a:t>speakujeme</a:t>
            </a:r>
            <a:r>
              <a:rPr lang="sk-SK" sz="1000" dirty="0"/>
              <a:t>,</a:t>
            </a:r>
          </a:p>
          <a:p>
            <a:r>
              <a:rPr lang="sk-SK" sz="1000" dirty="0"/>
              <a:t>slovíčka sa bifľujeme.</a:t>
            </a:r>
          </a:p>
          <a:p>
            <a:endParaRPr lang="sk-SK" sz="1000" dirty="0"/>
          </a:p>
          <a:p>
            <a:r>
              <a:rPr lang="sk-SK" sz="1000" dirty="0"/>
              <a:t>Hudobnú my radi máme,</a:t>
            </a:r>
          </a:p>
          <a:p>
            <a:r>
              <a:rPr lang="sk-SK" sz="1000" dirty="0"/>
              <a:t>učiteľa nehneváme.</a:t>
            </a:r>
          </a:p>
          <a:p>
            <a:r>
              <a:rPr lang="sk-SK" sz="1000" dirty="0" smtClean="0"/>
              <a:t>Ani </a:t>
            </a:r>
            <a:r>
              <a:rPr lang="sk-SK" sz="1000" dirty="0"/>
              <a:t>na iných predmetoch to </a:t>
            </a:r>
            <a:r>
              <a:rPr lang="sk-SK" sz="1000" dirty="0" smtClean="0"/>
              <a:t>ťažké nemáme</a:t>
            </a:r>
            <a:r>
              <a:rPr lang="sk-SK" sz="1000" dirty="0"/>
              <a:t>,</a:t>
            </a:r>
          </a:p>
          <a:p>
            <a:r>
              <a:rPr lang="sk-SK" sz="1000" dirty="0"/>
              <a:t>vždy sa z toho vysekáme.</a:t>
            </a:r>
          </a:p>
          <a:p>
            <a:endParaRPr lang="sk-SK" sz="1000" dirty="0"/>
          </a:p>
          <a:p>
            <a:r>
              <a:rPr lang="sk-SK" sz="1000" dirty="0"/>
              <a:t>Cez prestávku futbal hráme,</a:t>
            </a:r>
          </a:p>
          <a:p>
            <a:r>
              <a:rPr lang="sk-SK" sz="1000" dirty="0"/>
              <a:t>nikoho sa nepýtame.</a:t>
            </a:r>
          </a:p>
          <a:p>
            <a:r>
              <a:rPr lang="sk-SK" sz="1000" dirty="0"/>
              <a:t>A keď túto školu ukončíme,</a:t>
            </a:r>
          </a:p>
          <a:p>
            <a:r>
              <a:rPr lang="sk-SK" sz="1000" dirty="0"/>
              <a:t>rozlúčkovú urobíme,</a:t>
            </a:r>
          </a:p>
          <a:p>
            <a:r>
              <a:rPr lang="sk-SK" sz="1000" dirty="0"/>
              <a:t>poriadne to roztočíme.</a:t>
            </a:r>
          </a:p>
          <a:p>
            <a:endParaRPr lang="sk-SK" sz="1000" dirty="0"/>
          </a:p>
          <a:p>
            <a:r>
              <a:rPr lang="sk-SK" sz="900" dirty="0"/>
              <a:t>       </a:t>
            </a:r>
            <a:r>
              <a:rPr lang="sk-SK" sz="900" b="1" dirty="0"/>
              <a:t>spoločná tvorba na hodine literatúry</a:t>
            </a:r>
            <a:endParaRPr lang="sk-SK" sz="900" dirty="0"/>
          </a:p>
        </p:txBody>
      </p:sp>
      <p:sp>
        <p:nvSpPr>
          <p:cNvPr id="12" name="BlokTextu 11"/>
          <p:cNvSpPr txBox="1"/>
          <p:nvPr/>
        </p:nvSpPr>
        <p:spPr>
          <a:xfrm>
            <a:off x="2256475" y="2475704"/>
            <a:ext cx="2618930" cy="4154984"/>
          </a:xfrm>
          <a:prstGeom prst="rect">
            <a:avLst/>
          </a:prstGeom>
          <a:noFill/>
          <a:ln>
            <a:solidFill>
              <a:srgbClr val="0070C0"/>
            </a:solidFill>
          </a:ln>
        </p:spPr>
        <p:txBody>
          <a:bodyPr wrap="square" rtlCol="0">
            <a:spAutoFit/>
          </a:bodyPr>
          <a:lstStyle/>
          <a:p>
            <a:r>
              <a:rPr lang="sk-SK" sz="1100" b="1" dirty="0"/>
              <a:t>Hry</a:t>
            </a:r>
          </a:p>
          <a:p>
            <a:endParaRPr lang="sk-SK" sz="1100" dirty="0"/>
          </a:p>
          <a:p>
            <a:r>
              <a:rPr lang="sk-SK" sz="1100" dirty="0"/>
              <a:t>Ahoj ja som Adam,</a:t>
            </a:r>
          </a:p>
          <a:p>
            <a:r>
              <a:rPr lang="sk-SK" sz="1100" dirty="0"/>
              <a:t>v </a:t>
            </a:r>
            <a:r>
              <a:rPr lang="sk-SK" sz="1100" dirty="0" err="1"/>
              <a:t>minecrafte</a:t>
            </a:r>
            <a:r>
              <a:rPr lang="sk-SK" sz="1100" dirty="0"/>
              <a:t> z diamantov na nos padám.</a:t>
            </a:r>
          </a:p>
          <a:p>
            <a:endParaRPr lang="sk-SK" sz="1100" dirty="0"/>
          </a:p>
          <a:p>
            <a:r>
              <a:rPr lang="sk-SK" sz="1100" dirty="0"/>
              <a:t>Mám ich rád,</a:t>
            </a:r>
          </a:p>
          <a:p>
            <a:r>
              <a:rPr lang="sk-SK" sz="1100" dirty="0" err="1"/>
              <a:t>minecraft</a:t>
            </a:r>
            <a:r>
              <a:rPr lang="sk-SK" sz="1100" dirty="0"/>
              <a:t> je môj kamarát.</a:t>
            </a:r>
          </a:p>
          <a:p>
            <a:endParaRPr lang="sk-SK" sz="1100" dirty="0"/>
          </a:p>
          <a:p>
            <a:r>
              <a:rPr lang="sk-SK" sz="1100" dirty="0"/>
              <a:t>V dedinách je mi dobre,</a:t>
            </a:r>
          </a:p>
          <a:p>
            <a:r>
              <a:rPr lang="sk-SK" sz="1100" dirty="0"/>
              <a:t>stále je tam nebo modré.</a:t>
            </a:r>
          </a:p>
          <a:p>
            <a:endParaRPr lang="sk-SK" sz="1100" dirty="0"/>
          </a:p>
          <a:p>
            <a:r>
              <a:rPr lang="sk-SK" sz="1100" dirty="0"/>
              <a:t>Je mi tam fajn,</a:t>
            </a:r>
          </a:p>
          <a:p>
            <a:r>
              <a:rPr lang="sk-SK" sz="1100" dirty="0"/>
              <a:t>s</a:t>
            </a:r>
            <a:r>
              <a:rPr lang="sk-SK" sz="1100" dirty="0" smtClean="0"/>
              <a:t>tále </a:t>
            </a:r>
            <a:r>
              <a:rPr lang="sk-SK" sz="1100" dirty="0"/>
              <a:t>tam mám </a:t>
            </a:r>
            <a:r>
              <a:rPr lang="sk-SK" sz="1100" i="1" dirty="0" err="1"/>
              <a:t>majn</a:t>
            </a:r>
            <a:r>
              <a:rPr lang="sk-SK" sz="1100" i="1" dirty="0"/>
              <a:t>. </a:t>
            </a:r>
            <a:r>
              <a:rPr lang="sk-SK" sz="1100" i="1" dirty="0" smtClean="0"/>
              <a:t>    </a:t>
            </a:r>
            <a:r>
              <a:rPr lang="sk-SK" sz="1100" i="1" dirty="0"/>
              <a:t>/</a:t>
            </a:r>
            <a:r>
              <a:rPr lang="sk-SK" sz="1100" i="1" dirty="0" err="1"/>
              <a:t>mine</a:t>
            </a:r>
            <a:r>
              <a:rPr lang="sk-SK" sz="1100" i="1" dirty="0"/>
              <a:t> = baňa/</a:t>
            </a:r>
          </a:p>
          <a:p>
            <a:endParaRPr lang="sk-SK" sz="1100" dirty="0"/>
          </a:p>
          <a:p>
            <a:r>
              <a:rPr lang="sk-SK" sz="1100" dirty="0"/>
              <a:t>Tiež mám rád autíčka,</a:t>
            </a:r>
          </a:p>
          <a:p>
            <a:r>
              <a:rPr lang="sk-SK" sz="1100" dirty="0"/>
              <a:t>hrá ich aj moja mamička.</a:t>
            </a:r>
          </a:p>
          <a:p>
            <a:endParaRPr lang="sk-SK" sz="1100" dirty="0"/>
          </a:p>
          <a:p>
            <a:r>
              <a:rPr lang="sk-SK" sz="1100" dirty="0"/>
              <a:t>Autíčka mám </a:t>
            </a:r>
            <a:r>
              <a:rPr lang="sk-SK" sz="1100" dirty="0" err="1"/>
              <a:t>grid</a:t>
            </a:r>
            <a:r>
              <a:rPr lang="sk-SK" sz="1100" dirty="0"/>
              <a:t> dvojku,</a:t>
            </a:r>
          </a:p>
          <a:p>
            <a:r>
              <a:rPr lang="sk-SK" sz="1100" dirty="0"/>
              <a:t>svojho pretekárskeho ducha držím na obojku.</a:t>
            </a:r>
          </a:p>
          <a:p>
            <a:endParaRPr lang="sk-SK" sz="1100" dirty="0"/>
          </a:p>
          <a:p>
            <a:r>
              <a:rPr lang="sk-SK" sz="1100" dirty="0"/>
              <a:t>Tieto a ešte  iné hry mám,</a:t>
            </a:r>
          </a:p>
          <a:p>
            <a:r>
              <a:rPr lang="sk-SK" sz="1100" dirty="0"/>
              <a:t>no a tie každý deň hrám.</a:t>
            </a:r>
          </a:p>
          <a:p>
            <a:r>
              <a:rPr lang="sk-SK" sz="1100" b="1" dirty="0"/>
              <a:t>                           Adam </a:t>
            </a:r>
            <a:r>
              <a:rPr lang="sk-SK" sz="1100" b="1" dirty="0" err="1"/>
              <a:t>Šimovič</a:t>
            </a:r>
            <a:r>
              <a:rPr lang="sk-SK" sz="1100" b="1" dirty="0"/>
              <a:t>, </a:t>
            </a:r>
            <a:r>
              <a:rPr lang="sk-SK" sz="1100" dirty="0"/>
              <a:t>3.B</a:t>
            </a:r>
          </a:p>
        </p:txBody>
      </p:sp>
      <p:sp>
        <p:nvSpPr>
          <p:cNvPr id="13" name="BlokTextu 12"/>
          <p:cNvSpPr txBox="1"/>
          <p:nvPr/>
        </p:nvSpPr>
        <p:spPr>
          <a:xfrm>
            <a:off x="2102936" y="100503"/>
            <a:ext cx="715557" cy="229935"/>
          </a:xfrm>
          <a:prstGeom prst="rect">
            <a:avLst/>
          </a:prstGeom>
          <a:noFill/>
        </p:spPr>
        <p:txBody>
          <a:bodyPr wrap="square" rtlCol="0">
            <a:spAutoFit/>
          </a:bodyPr>
          <a:lstStyle/>
          <a:p>
            <a:r>
              <a:rPr lang="sk-SK" sz="894" dirty="0"/>
              <a:t>- 10 -</a:t>
            </a:r>
          </a:p>
        </p:txBody>
      </p:sp>
      <p:sp>
        <p:nvSpPr>
          <p:cNvPr id="14" name="BlokTextu 13"/>
          <p:cNvSpPr txBox="1"/>
          <p:nvPr/>
        </p:nvSpPr>
        <p:spPr>
          <a:xfrm>
            <a:off x="7001328" y="53762"/>
            <a:ext cx="1014185" cy="229935"/>
          </a:xfrm>
          <a:prstGeom prst="rect">
            <a:avLst/>
          </a:prstGeom>
          <a:noFill/>
        </p:spPr>
        <p:txBody>
          <a:bodyPr wrap="square" rtlCol="0">
            <a:spAutoFit/>
          </a:bodyPr>
          <a:lstStyle/>
          <a:p>
            <a:r>
              <a:rPr lang="sk-SK" sz="894" dirty="0"/>
              <a:t>- 11 -</a:t>
            </a:r>
          </a:p>
        </p:txBody>
      </p:sp>
      <p:sp>
        <p:nvSpPr>
          <p:cNvPr id="15" name="BlokTextu 14"/>
          <p:cNvSpPr txBox="1"/>
          <p:nvPr/>
        </p:nvSpPr>
        <p:spPr>
          <a:xfrm>
            <a:off x="7989272" y="2968146"/>
            <a:ext cx="1743905" cy="3170099"/>
          </a:xfrm>
          <a:prstGeom prst="rect">
            <a:avLst/>
          </a:prstGeom>
          <a:noFill/>
          <a:ln>
            <a:solidFill>
              <a:srgbClr val="FFC000"/>
            </a:solidFill>
          </a:ln>
        </p:spPr>
        <p:txBody>
          <a:bodyPr wrap="square" rtlCol="0">
            <a:spAutoFit/>
          </a:bodyPr>
          <a:lstStyle/>
          <a:p>
            <a:r>
              <a:rPr lang="sk-SK" sz="1000" b="1" dirty="0"/>
              <a:t>Naša Zem</a:t>
            </a:r>
          </a:p>
          <a:p>
            <a:endParaRPr lang="sk-SK" sz="1000" dirty="0"/>
          </a:p>
          <a:p>
            <a:r>
              <a:rPr lang="sk-SK" sz="1000" dirty="0"/>
              <a:t>Naša Zem je guľatá</a:t>
            </a:r>
          </a:p>
          <a:p>
            <a:r>
              <a:rPr lang="sk-SK" sz="1000" dirty="0"/>
              <a:t>a je plná života.</a:t>
            </a:r>
          </a:p>
          <a:p>
            <a:r>
              <a:rPr lang="sk-SK" sz="1000" dirty="0"/>
              <a:t>My sa na nej dobre máme,</a:t>
            </a:r>
          </a:p>
          <a:p>
            <a:r>
              <a:rPr lang="sk-SK" sz="1000" dirty="0"/>
              <a:t>a preto ju milujeme.</a:t>
            </a:r>
          </a:p>
          <a:p>
            <a:endParaRPr lang="sk-SK" sz="1000" dirty="0"/>
          </a:p>
          <a:p>
            <a:r>
              <a:rPr lang="sk-SK" sz="1000" dirty="0"/>
              <a:t>Srnka, vrabček,</a:t>
            </a:r>
          </a:p>
          <a:p>
            <a:r>
              <a:rPr lang="sk-SK" sz="1000" dirty="0"/>
              <a:t>rybka, čmeliak...</a:t>
            </a:r>
          </a:p>
          <a:p>
            <a:r>
              <a:rPr lang="sk-SK" sz="1000" dirty="0"/>
              <a:t>Naša </a:t>
            </a:r>
            <a:r>
              <a:rPr lang="sk-SK" sz="1000" dirty="0" err="1"/>
              <a:t>Zemička</a:t>
            </a:r>
            <a:r>
              <a:rPr lang="sk-SK" sz="1000" dirty="0"/>
              <a:t> je veľká.</a:t>
            </a:r>
          </a:p>
          <a:p>
            <a:endParaRPr lang="sk-SK" sz="1000" dirty="0"/>
          </a:p>
          <a:p>
            <a:r>
              <a:rPr lang="sk-SK" sz="1000" dirty="0"/>
              <a:t>Hory, lúky, </a:t>
            </a:r>
            <a:r>
              <a:rPr lang="sk-SK" sz="1000" dirty="0" smtClean="0"/>
              <a:t>rieky</a:t>
            </a:r>
            <a:r>
              <a:rPr lang="sk-SK" sz="1000" dirty="0"/>
              <a:t>, moria...</a:t>
            </a:r>
          </a:p>
          <a:p>
            <a:r>
              <a:rPr lang="sk-SK" sz="1000" dirty="0"/>
              <a:t>Na Zemi sa divy tvoria.</a:t>
            </a:r>
          </a:p>
          <a:p>
            <a:endParaRPr lang="sk-SK" sz="1000" dirty="0"/>
          </a:p>
          <a:p>
            <a:r>
              <a:rPr lang="sk-SK" sz="1000" dirty="0"/>
              <a:t>Chrániť si musíme </a:t>
            </a:r>
            <a:r>
              <a:rPr lang="sk-SK" sz="1000" dirty="0" err="1"/>
              <a:t>Zemičku</a:t>
            </a:r>
            <a:r>
              <a:rPr lang="sk-SK" sz="1000" dirty="0"/>
              <a:t>,</a:t>
            </a:r>
          </a:p>
          <a:p>
            <a:r>
              <a:rPr lang="sk-SK" sz="1000" dirty="0"/>
              <a:t>našu milovanú matičku,</a:t>
            </a:r>
          </a:p>
          <a:p>
            <a:r>
              <a:rPr lang="sk-SK" sz="1000" dirty="0"/>
              <a:t>aby bola krásna navždy,</a:t>
            </a:r>
          </a:p>
          <a:p>
            <a:r>
              <a:rPr lang="sk-SK" sz="1000" dirty="0"/>
              <a:t>šetriť si ju musí každý.</a:t>
            </a:r>
          </a:p>
          <a:p>
            <a:endParaRPr lang="sk-SK" sz="1000" dirty="0"/>
          </a:p>
          <a:p>
            <a:r>
              <a:rPr lang="sk-SK" sz="1000" dirty="0"/>
              <a:t>                       </a:t>
            </a:r>
            <a:r>
              <a:rPr lang="sk-SK" sz="1000" b="1" dirty="0"/>
              <a:t>Boris </a:t>
            </a:r>
            <a:r>
              <a:rPr lang="sk-SK" sz="1000" b="1" dirty="0" err="1"/>
              <a:t>Žolták</a:t>
            </a:r>
            <a:r>
              <a:rPr lang="sk-SK" sz="1000" b="1" dirty="0"/>
              <a:t>, 4.B</a:t>
            </a:r>
          </a:p>
        </p:txBody>
      </p:sp>
      <p:pic>
        <p:nvPicPr>
          <p:cNvPr id="16" name="Obrázok 15"/>
          <p:cNvPicPr>
            <a:picLocks noChangeAspect="1"/>
          </p:cNvPicPr>
          <p:nvPr/>
        </p:nvPicPr>
        <p:blipFill rotWithShape="1">
          <a:blip r:embed="rId5"/>
          <a:srcRect l="3333" r="4603"/>
          <a:stretch/>
        </p:blipFill>
        <p:spPr>
          <a:xfrm>
            <a:off x="7989272" y="285283"/>
            <a:ext cx="1539607" cy="1907103"/>
          </a:xfrm>
          <a:prstGeom prst="rect">
            <a:avLst/>
          </a:prstGeom>
          <a:ln>
            <a:solidFill>
              <a:srgbClr val="7030A0"/>
            </a:solidFill>
          </a:ln>
        </p:spPr>
      </p:pic>
      <p:sp>
        <p:nvSpPr>
          <p:cNvPr id="17" name="BlokTextu 16"/>
          <p:cNvSpPr txBox="1"/>
          <p:nvPr/>
        </p:nvSpPr>
        <p:spPr>
          <a:xfrm>
            <a:off x="7996755" y="2313712"/>
            <a:ext cx="1826686" cy="229935"/>
          </a:xfrm>
          <a:prstGeom prst="rect">
            <a:avLst/>
          </a:prstGeom>
          <a:noFill/>
        </p:spPr>
        <p:txBody>
          <a:bodyPr wrap="square" rtlCol="0">
            <a:spAutoFit/>
          </a:bodyPr>
          <a:lstStyle/>
          <a:p>
            <a:r>
              <a:rPr lang="sk-SK" sz="894" dirty="0"/>
              <a:t>Tulipány, </a:t>
            </a:r>
            <a:r>
              <a:rPr lang="sk-SK" sz="894" b="1" dirty="0" err="1"/>
              <a:t>Saška</a:t>
            </a:r>
            <a:r>
              <a:rPr lang="sk-SK" sz="894" b="1" dirty="0"/>
              <a:t> </a:t>
            </a:r>
            <a:r>
              <a:rPr lang="sk-SK" sz="894" b="1" dirty="0" err="1"/>
              <a:t>Drugová</a:t>
            </a:r>
            <a:r>
              <a:rPr lang="sk-SK" sz="894" b="1" dirty="0"/>
              <a:t>, </a:t>
            </a:r>
            <a:r>
              <a:rPr lang="sk-SK" sz="894" dirty="0"/>
              <a:t>4.B</a:t>
            </a:r>
          </a:p>
        </p:txBody>
      </p:sp>
    </p:spTree>
    <p:extLst>
      <p:ext uri="{BB962C8B-B14F-4D97-AF65-F5344CB8AC3E}">
        <p14:creationId xmlns:p14="http://schemas.microsoft.com/office/powerpoint/2010/main" val="2862484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207898" y="90110"/>
            <a:ext cx="665329" cy="229935"/>
          </a:xfrm>
          <a:prstGeom prst="rect">
            <a:avLst/>
          </a:prstGeom>
          <a:noFill/>
        </p:spPr>
        <p:txBody>
          <a:bodyPr wrap="square" rtlCol="0">
            <a:spAutoFit/>
          </a:bodyPr>
          <a:lstStyle/>
          <a:p>
            <a:r>
              <a:rPr lang="sk-SK" sz="894" dirty="0"/>
              <a:t>- 2 -</a:t>
            </a:r>
          </a:p>
        </p:txBody>
      </p:sp>
      <p:sp>
        <p:nvSpPr>
          <p:cNvPr id="3" name="BlokTextu 2"/>
          <p:cNvSpPr txBox="1"/>
          <p:nvPr/>
        </p:nvSpPr>
        <p:spPr>
          <a:xfrm>
            <a:off x="1408806" y="256285"/>
            <a:ext cx="2029252" cy="242374"/>
          </a:xfrm>
          <a:prstGeom prst="rect">
            <a:avLst/>
          </a:prstGeom>
          <a:noFill/>
        </p:spPr>
        <p:txBody>
          <a:bodyPr wrap="square" rtlCol="0">
            <a:spAutoFit/>
          </a:bodyPr>
          <a:lstStyle/>
          <a:p>
            <a:r>
              <a:rPr lang="sk-SK" sz="975" dirty="0">
                <a:latin typeface="Arial" panose="020B0604020202020204" pitchFamily="34" charset="0"/>
                <a:cs typeface="Arial" panose="020B0604020202020204" pitchFamily="34" charset="0"/>
              </a:rPr>
              <a:t>Príhovor riaditeľky školy</a:t>
            </a:r>
          </a:p>
        </p:txBody>
      </p:sp>
      <p:sp>
        <p:nvSpPr>
          <p:cNvPr id="4" name="BlokTextu 3"/>
          <p:cNvSpPr txBox="1"/>
          <p:nvPr/>
        </p:nvSpPr>
        <p:spPr>
          <a:xfrm>
            <a:off x="6848672" y="429007"/>
            <a:ext cx="1086703" cy="242374"/>
          </a:xfrm>
          <a:prstGeom prst="rect">
            <a:avLst/>
          </a:prstGeom>
          <a:noFill/>
        </p:spPr>
        <p:txBody>
          <a:bodyPr wrap="square" rtlCol="0">
            <a:spAutoFit/>
          </a:bodyPr>
          <a:lstStyle/>
          <a:p>
            <a:r>
              <a:rPr lang="sk-SK" sz="975" dirty="0">
                <a:latin typeface="Arial" panose="020B0604020202020204" pitchFamily="34" charset="0"/>
                <a:cs typeface="Arial" panose="020B0604020202020204" pitchFamily="34" charset="0"/>
              </a:rPr>
              <a:t>Obsah vydania:</a:t>
            </a:r>
          </a:p>
        </p:txBody>
      </p:sp>
      <p:sp>
        <p:nvSpPr>
          <p:cNvPr id="5" name="BlokTextu 4"/>
          <p:cNvSpPr txBox="1"/>
          <p:nvPr/>
        </p:nvSpPr>
        <p:spPr>
          <a:xfrm>
            <a:off x="5500047" y="1424083"/>
            <a:ext cx="4202658" cy="2192908"/>
          </a:xfrm>
          <a:prstGeom prst="rect">
            <a:avLst/>
          </a:prstGeom>
          <a:noFill/>
        </p:spPr>
        <p:txBody>
          <a:bodyPr wrap="square" rtlCol="0">
            <a:spAutoFit/>
          </a:bodyPr>
          <a:lstStyle/>
          <a:p>
            <a:pPr algn="just"/>
            <a:r>
              <a:rPr lang="sk-SK" sz="975" dirty="0"/>
              <a:t>Príhovor riaditeľky školy................................................................................s- 2</a:t>
            </a:r>
          </a:p>
          <a:p>
            <a:pPr algn="just"/>
            <a:r>
              <a:rPr lang="sk-SK" sz="975" dirty="0"/>
              <a:t>Dvadsať rokov časopisu Komenského kamarát</a:t>
            </a:r>
            <a:r>
              <a:rPr lang="sk-SK" sz="975" dirty="0" smtClean="0"/>
              <a:t>.........................................</a:t>
            </a:r>
            <a:r>
              <a:rPr lang="sk-SK" sz="975" dirty="0"/>
              <a:t>s. 3 - 4</a:t>
            </a:r>
          </a:p>
          <a:p>
            <a:pPr algn="just"/>
            <a:r>
              <a:rPr lang="sk-SK" sz="975" dirty="0"/>
              <a:t>Z nášho redakčného archívu</a:t>
            </a:r>
            <a:r>
              <a:rPr lang="sk-SK" sz="975" dirty="0" smtClean="0"/>
              <a:t>..........................................................................</a:t>
            </a:r>
            <a:r>
              <a:rPr lang="sk-SK" sz="975" dirty="0"/>
              <a:t>s. 5</a:t>
            </a:r>
          </a:p>
          <a:p>
            <a:pPr algn="just"/>
            <a:r>
              <a:rPr lang="sk-SK" sz="975" dirty="0"/>
              <a:t>Spomienky bývalých redaktorov</a:t>
            </a:r>
            <a:r>
              <a:rPr lang="sk-SK" sz="975" dirty="0" smtClean="0"/>
              <a:t>.................................................................s. 6-7</a:t>
            </a:r>
          </a:p>
          <a:p>
            <a:pPr algn="just"/>
            <a:r>
              <a:rPr lang="sk-SK" sz="975" dirty="0" smtClean="0"/>
              <a:t> Slovo </a:t>
            </a:r>
            <a:r>
              <a:rPr lang="sk-SK" sz="975" dirty="0"/>
              <a:t>majú naši spolužiaci........................................................................s. 8 - 9</a:t>
            </a:r>
          </a:p>
          <a:p>
            <a:pPr algn="just"/>
            <a:r>
              <a:rPr lang="sk-SK" sz="975" smtClean="0"/>
              <a:t>Naše talenty..........................................................................................</a:t>
            </a:r>
            <a:r>
              <a:rPr lang="sk-SK" sz="975" dirty="0" smtClean="0"/>
              <a:t>s. </a:t>
            </a:r>
            <a:r>
              <a:rPr lang="sk-SK" sz="975" dirty="0"/>
              <a:t>10 - 11</a:t>
            </a:r>
          </a:p>
          <a:p>
            <a:pPr algn="just"/>
            <a:r>
              <a:rPr lang="sk-SK" sz="975" dirty="0"/>
              <a:t>Nebezpečenstvá sociálnych sietí</a:t>
            </a:r>
            <a:r>
              <a:rPr lang="sk-SK" sz="975" dirty="0" smtClean="0"/>
              <a:t>..................................................................</a:t>
            </a:r>
            <a:r>
              <a:rPr lang="sk-SK" sz="975" dirty="0"/>
              <a:t>s. 12</a:t>
            </a:r>
          </a:p>
          <a:p>
            <a:pPr algn="just"/>
            <a:r>
              <a:rPr lang="sk-SK" sz="975" dirty="0"/>
              <a:t>12 jedál, ktoré milujú všetky deti</a:t>
            </a:r>
            <a:r>
              <a:rPr lang="sk-SK" sz="975" dirty="0" smtClean="0"/>
              <a:t>...........................................................</a:t>
            </a:r>
            <a:r>
              <a:rPr lang="sk-SK" sz="975" dirty="0"/>
              <a:t>s. 13 - 14</a:t>
            </a:r>
          </a:p>
          <a:p>
            <a:pPr algn="just"/>
            <a:r>
              <a:rPr lang="sk-SK" sz="975" dirty="0"/>
              <a:t>Kvíz o škole...................................................................................................s. 15</a:t>
            </a:r>
          </a:p>
          <a:p>
            <a:pPr algn="just"/>
            <a:r>
              <a:rPr lang="sk-SK" sz="975" dirty="0"/>
              <a:t>Módne trendy pre mládež</a:t>
            </a:r>
            <a:r>
              <a:rPr lang="sk-SK" sz="975" dirty="0" smtClean="0"/>
              <a:t>............................................................................</a:t>
            </a:r>
            <a:r>
              <a:rPr lang="sk-SK" sz="975" dirty="0"/>
              <a:t>s. 16</a:t>
            </a:r>
          </a:p>
          <a:p>
            <a:pPr algn="just"/>
            <a:r>
              <a:rPr lang="sk-SK" sz="975" dirty="0"/>
              <a:t>Zasmejte sa</a:t>
            </a:r>
            <a:r>
              <a:rPr lang="sk-SK" sz="975" dirty="0" smtClean="0"/>
              <a:t>...................................................................................................</a:t>
            </a:r>
            <a:r>
              <a:rPr lang="sk-SK" sz="975" dirty="0"/>
              <a:t>s. 17</a:t>
            </a:r>
          </a:p>
          <a:p>
            <a:pPr algn="just"/>
            <a:r>
              <a:rPr lang="sk-SK" sz="975" dirty="0"/>
              <a:t>Krížovka, </a:t>
            </a:r>
            <a:r>
              <a:rPr lang="sk-SK" sz="975" dirty="0" err="1"/>
              <a:t>osemsmerovka</a:t>
            </a:r>
            <a:r>
              <a:rPr lang="sk-SK" sz="975" dirty="0"/>
              <a:t>, sudoku</a:t>
            </a:r>
            <a:r>
              <a:rPr lang="sk-SK" sz="975" dirty="0" smtClean="0"/>
              <a:t>.................................................................</a:t>
            </a:r>
            <a:r>
              <a:rPr lang="sk-SK" sz="975" dirty="0"/>
              <a:t>s. 18</a:t>
            </a:r>
          </a:p>
          <a:p>
            <a:pPr algn="just"/>
            <a:r>
              <a:rPr lang="sk-SK" sz="975" dirty="0"/>
              <a:t>Obsah</a:t>
            </a:r>
            <a:r>
              <a:rPr lang="sk-SK" sz="975" dirty="0" smtClean="0"/>
              <a:t>............................................................................................................</a:t>
            </a:r>
            <a:r>
              <a:rPr lang="sk-SK" sz="975" dirty="0"/>
              <a:t>s. 19</a:t>
            </a:r>
          </a:p>
          <a:p>
            <a:endParaRPr lang="sk-SK" sz="975" dirty="0"/>
          </a:p>
        </p:txBody>
      </p:sp>
      <p:pic>
        <p:nvPicPr>
          <p:cNvPr id="6" name="Obrázok 5"/>
          <p:cNvPicPr>
            <a:picLocks noChangeAspect="1"/>
          </p:cNvPicPr>
          <p:nvPr/>
        </p:nvPicPr>
        <p:blipFill>
          <a:blip r:embed="rId2"/>
          <a:stretch>
            <a:fillRect/>
          </a:stretch>
        </p:blipFill>
        <p:spPr>
          <a:xfrm>
            <a:off x="5846978" y="4183743"/>
            <a:ext cx="3289670" cy="2010682"/>
          </a:xfrm>
          <a:prstGeom prst="rect">
            <a:avLst/>
          </a:prstGeom>
          <a:ln>
            <a:solidFill>
              <a:srgbClr val="660033"/>
            </a:solidFill>
          </a:ln>
        </p:spPr>
      </p:pic>
      <p:pic>
        <p:nvPicPr>
          <p:cNvPr id="7" name="Obrázok 6"/>
          <p:cNvPicPr>
            <a:picLocks noChangeAspect="1"/>
          </p:cNvPicPr>
          <p:nvPr/>
        </p:nvPicPr>
        <p:blipFill rotWithShape="1">
          <a:blip r:embed="rId3"/>
          <a:srcRect l="20857"/>
          <a:stretch/>
        </p:blipFill>
        <p:spPr>
          <a:xfrm>
            <a:off x="3581121" y="580748"/>
            <a:ext cx="1239809" cy="1519522"/>
          </a:xfrm>
          <a:prstGeom prst="rect">
            <a:avLst/>
          </a:prstGeom>
          <a:ln w="28575">
            <a:solidFill>
              <a:srgbClr val="00B0F0"/>
            </a:solidFill>
          </a:ln>
        </p:spPr>
      </p:pic>
      <p:sp>
        <p:nvSpPr>
          <p:cNvPr id="12" name="Obdĺžnik 11"/>
          <p:cNvSpPr/>
          <p:nvPr/>
        </p:nvSpPr>
        <p:spPr>
          <a:xfrm>
            <a:off x="117130" y="519872"/>
            <a:ext cx="3478893" cy="1739451"/>
          </a:xfrm>
          <a:prstGeom prst="rect">
            <a:avLst/>
          </a:prstGeom>
        </p:spPr>
        <p:txBody>
          <a:bodyPr wrap="square">
            <a:spAutoFit/>
          </a:bodyPr>
          <a:lstStyle/>
          <a:p>
            <a:pPr algn="just">
              <a:lnSpc>
                <a:spcPct val="115000"/>
              </a:lnSpc>
              <a:spcAft>
                <a:spcPts val="650"/>
              </a:spcAft>
            </a:pPr>
            <a:r>
              <a:rPr lang="sk-SK" sz="1100" dirty="0">
                <a:latin typeface="Times New Roman" panose="02020603050405020304" pitchFamily="18" charset="0"/>
                <a:ea typeface="Calibri" panose="020F0502020204030204" pitchFamily="34" charset="0"/>
                <a:cs typeface="Times New Roman" panose="02020603050405020304" pitchFamily="18" charset="0"/>
              </a:rPr>
              <a:t>Milí žiaci, vážení kolegovia,</a:t>
            </a:r>
            <a:endParaRPr lang="sk-SK" sz="1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1100" dirty="0">
                <a:latin typeface="Times New Roman" panose="02020603050405020304" pitchFamily="18" charset="0"/>
                <a:ea typeface="Calibri" panose="020F0502020204030204" pitchFamily="34" charset="0"/>
                <a:cs typeface="Times New Roman" panose="02020603050405020304" pitchFamily="18" charset="0"/>
              </a:rPr>
              <a:t>v školskom roku 2017/2018 si pripomíname 55. výročie vzniku našej školy. Každé jubileum je príležitosťou na spomínanie, hodnotenie, zamyslenie sa  nad jej doterajšími výsledkami a jej ďalšími perspektívami. Spomíname na tých, ktorí tu boli a zanechali tu svoj rukopis a vzdávame úctu tým, na ktorých výsledky práce v minulosti sme  mohli nadviazať my súčasníci. </a:t>
            </a:r>
            <a:endParaRPr lang="sk-SK"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3" name="Obdĺžnik 12"/>
          <p:cNvSpPr/>
          <p:nvPr/>
        </p:nvSpPr>
        <p:spPr>
          <a:xfrm>
            <a:off x="117130" y="2130824"/>
            <a:ext cx="4846864" cy="4912948"/>
          </a:xfrm>
          <a:prstGeom prst="rect">
            <a:avLst/>
          </a:prstGeom>
        </p:spPr>
        <p:txBody>
          <a:bodyPr wrap="square">
            <a:spAutoFit/>
          </a:bodyPr>
          <a:lstStyle/>
          <a:p>
            <a:pPr algn="just">
              <a:lnSpc>
                <a:spcPct val="115000"/>
              </a:lnSpc>
            </a:pPr>
            <a:r>
              <a:rPr lang="sk-SK" sz="1100" dirty="0">
                <a:latin typeface="Times New Roman" panose="02020603050405020304" pitchFamily="18" charset="0"/>
                <a:ea typeface="Calibri" panose="020F0502020204030204" pitchFamily="34" charset="0"/>
                <a:cs typeface="Times New Roman" panose="02020603050405020304" pitchFamily="18" charset="0"/>
              </a:rPr>
              <a:t>55 rokov – ich režisérom bol sám život, jeho aktérmi stovky žiakov a desiatky vzácnych ľudí. </a:t>
            </a:r>
          </a:p>
          <a:p>
            <a:pPr algn="just">
              <a:lnSpc>
                <a:spcPct val="115000"/>
              </a:lnSpc>
            </a:pPr>
            <a:r>
              <a:rPr lang="sk-SK" sz="1100" dirty="0">
                <a:latin typeface="Times New Roman" panose="02020603050405020304" pitchFamily="18" charset="0"/>
                <a:ea typeface="Calibri" panose="020F0502020204030204" pitchFamily="34" charset="0"/>
                <a:cs typeface="Times New Roman" panose="02020603050405020304" pitchFamily="18" charset="0"/>
              </a:rPr>
              <a:t>V škole sa počas jej existencie vystriedala celá generácia pedagogických i prevádzkových zamestnancov. Mnohí z tých, ktorí v nej začínali, dnes už nie sú medzi nami, ale mnohí ešte sledujú dianie v našej škole. Pri našom obzretí sa uvideli by sme aj desiatky kultúrnych programov, súťaží, rôznych aktivít. A za tým všetkým – obetavého učiteľa – mnoho mojich bývalých a súčasných kolegov a veľa šikovných aj talentovaných žiakov.  Chcem sa preto aj touto cestou poďakovať všetkým súčasným i bývalým, pedagogickým i nepedagogickým zamestnancom za ich prácu, lebo úspechy, ktoré škola dosiahla, sú aj ich zásluhou. V priebehu desaťročí sa menili zriaďovatelia, vybavenie školy, menili sa predmety, zmien bolo, je a ešte bude veľa. Vzťah medzi učiteľom a žiakom sa dúfajme nezmení. Školu predsa robia ľudia a emócie s ňou spojené.</a:t>
            </a:r>
            <a:endParaRPr lang="sk-SK" sz="1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sk-SK" sz="1100" dirty="0">
                <a:latin typeface="Times New Roman" panose="02020603050405020304" pitchFamily="18" charset="0"/>
                <a:ea typeface="Calibri" panose="020F0502020204030204" pitchFamily="34" charset="0"/>
                <a:cs typeface="Times New Roman" panose="02020603050405020304" pitchFamily="18" charset="0"/>
              </a:rPr>
              <a:t> Dnes našu základnú školu navštevuje 315 žiakov. Škola je živý organizmus, pracuje, hýbe sa, derie sa vpred, bojuje o svoje miesto, neustále sa v nej niečo deje. Či už nás v našom poslaní učiteľa stretne viac príjemného alebo i toho, na čo by sme najradšej rýchlo zabudli, želáme si, aby sme naďalej v našej škole odovzdávali hodnoty mladému pokoleniu a urobili všetko pre vzdelanie svojich žiakov. </a:t>
            </a:r>
            <a:endParaRPr lang="sk-SK" sz="1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50"/>
              </a:spcAft>
            </a:pPr>
            <a:r>
              <a:rPr lang="sk-SK" sz="1100" dirty="0">
                <a:latin typeface="Times New Roman" panose="02020603050405020304" pitchFamily="18" charset="0"/>
                <a:ea typeface="Calibri" panose="020F0502020204030204" pitchFamily="34" charset="0"/>
                <a:cs typeface="Times New Roman" panose="02020603050405020304" pitchFamily="18" charset="0"/>
              </a:rPr>
              <a:t>Pevné zdravie, veľa šťastia, vzájomnej úcty, dobrej pohody a porozumenia prajem všetkým pedagogickým i nepedagogickým zamestnancom, žiakom, bývalým aj súčasným, zriaďovateľovi školy, širokej rodičovskej verejnosti a priateľom školy. Nech škola rozkvitá  a naďalej robí dobré meno sebe i mestu Medzilaborce.</a:t>
            </a:r>
            <a:endParaRPr lang="sk-SK" sz="1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PaedDr. Emília </a:t>
            </a:r>
            <a:r>
              <a:rPr lang="sk-SK" sz="1050" dirty="0" err="1">
                <a:latin typeface="Times New Roman" panose="02020603050405020304" pitchFamily="18" charset="0"/>
                <a:ea typeface="Calibri" panose="020F0502020204030204" pitchFamily="34" charset="0"/>
                <a:cs typeface="Times New Roman" panose="02020603050405020304" pitchFamily="18" charset="0"/>
              </a:rPr>
              <a:t>Kocanová</a:t>
            </a:r>
            <a:r>
              <a:rPr lang="sk-SK" sz="1050" dirty="0">
                <a:latin typeface="Times New Roman" panose="02020603050405020304" pitchFamily="18" charset="0"/>
                <a:ea typeface="Calibri" panose="020F0502020204030204" pitchFamily="34" charset="0"/>
                <a:cs typeface="Times New Roman" panose="02020603050405020304" pitchFamily="18" charset="0"/>
              </a:rPr>
              <a:t>, riaditeľka ZŠ </a:t>
            </a:r>
            <a:r>
              <a:rPr lang="sk-SK" sz="975" dirty="0">
                <a:latin typeface="Times New Roman" panose="02020603050405020304" pitchFamily="18" charset="0"/>
                <a:ea typeface="Calibri" panose="020F0502020204030204" pitchFamily="34" charset="0"/>
                <a:cs typeface="Times New Roman" panose="02020603050405020304" pitchFamily="18" charset="0"/>
              </a:rPr>
              <a:t> </a:t>
            </a:r>
            <a:r>
              <a:rPr lang="sk-SK" sz="975" dirty="0" smtClean="0">
                <a:latin typeface="Times New Roman" panose="02020603050405020304" pitchFamily="18" charset="0"/>
                <a:ea typeface="Calibri" panose="020F0502020204030204" pitchFamily="34" charset="0"/>
                <a:cs typeface="Times New Roman" panose="02020603050405020304" pitchFamily="18" charset="0"/>
              </a:rPr>
              <a:t>                                                                                                </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650"/>
              </a:spcAft>
            </a:pPr>
            <a:r>
              <a:rPr lang="sk-SK" sz="975" dirty="0">
                <a:latin typeface="Times New Roman" panose="02020603050405020304" pitchFamily="18" charset="0"/>
                <a:ea typeface="Calibri" panose="020F0502020204030204" pitchFamily="34" charset="0"/>
                <a:cs typeface="Times New Roman" panose="02020603050405020304" pitchFamily="18" charset="0"/>
              </a:rPr>
              <a:t> </a:t>
            </a:r>
            <a:endParaRPr lang="sk-SK" sz="894"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BlokTextu 13"/>
          <p:cNvSpPr txBox="1"/>
          <p:nvPr/>
        </p:nvSpPr>
        <p:spPr>
          <a:xfrm>
            <a:off x="7182672" y="147537"/>
            <a:ext cx="418704" cy="229935"/>
          </a:xfrm>
          <a:prstGeom prst="rect">
            <a:avLst/>
          </a:prstGeom>
          <a:noFill/>
        </p:spPr>
        <p:txBody>
          <a:bodyPr wrap="none" rtlCol="0">
            <a:spAutoFit/>
          </a:bodyPr>
          <a:lstStyle/>
          <a:p>
            <a:r>
              <a:rPr lang="sk-SK" sz="894" dirty="0"/>
              <a:t>- 19 </a:t>
            </a:r>
            <a:r>
              <a:rPr lang="sk-SK" sz="813" dirty="0"/>
              <a:t>-</a:t>
            </a:r>
          </a:p>
        </p:txBody>
      </p:sp>
    </p:spTree>
    <p:extLst>
      <p:ext uri="{BB962C8B-B14F-4D97-AF65-F5344CB8AC3E}">
        <p14:creationId xmlns:p14="http://schemas.microsoft.com/office/powerpoint/2010/main" val="18423853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7054630" y="178377"/>
            <a:ext cx="454641" cy="229935"/>
          </a:xfrm>
          <a:prstGeom prst="rect">
            <a:avLst/>
          </a:prstGeom>
          <a:noFill/>
        </p:spPr>
        <p:txBody>
          <a:bodyPr wrap="square" rtlCol="0">
            <a:spAutoFit/>
          </a:bodyPr>
          <a:lstStyle/>
          <a:p>
            <a:r>
              <a:rPr lang="sk-SK" sz="894" dirty="0"/>
              <a:t>- 3 -</a:t>
            </a:r>
          </a:p>
        </p:txBody>
      </p:sp>
      <p:sp>
        <p:nvSpPr>
          <p:cNvPr id="3" name="BlokTextu 2"/>
          <p:cNvSpPr txBox="1"/>
          <p:nvPr/>
        </p:nvSpPr>
        <p:spPr>
          <a:xfrm>
            <a:off x="5749688" y="487109"/>
            <a:ext cx="3456650" cy="253916"/>
          </a:xfrm>
          <a:prstGeom prst="rect">
            <a:avLst/>
          </a:prstGeom>
          <a:noFill/>
        </p:spPr>
        <p:txBody>
          <a:bodyPr wrap="square" rtlCol="0">
            <a:spAutoFit/>
          </a:bodyPr>
          <a:lstStyle/>
          <a:p>
            <a:r>
              <a:rPr lang="sk-SK" sz="1050" b="1" dirty="0">
                <a:latin typeface="Arial" panose="020B0604020202020204" pitchFamily="34" charset="0"/>
                <a:cs typeface="Arial" panose="020B0604020202020204" pitchFamily="34" charset="0"/>
              </a:rPr>
              <a:t>Dvadsať rokov časopisu Komenského kamarát</a:t>
            </a:r>
          </a:p>
        </p:txBody>
      </p:sp>
      <p:sp>
        <p:nvSpPr>
          <p:cNvPr id="5" name="Obdĺžnik 4"/>
          <p:cNvSpPr/>
          <p:nvPr/>
        </p:nvSpPr>
        <p:spPr>
          <a:xfrm>
            <a:off x="5078673" y="863156"/>
            <a:ext cx="4799605" cy="3711785"/>
          </a:xfrm>
          <a:prstGeom prst="rect">
            <a:avLst/>
          </a:prstGeom>
        </p:spPr>
        <p:txBody>
          <a:bodyPr wrap="square">
            <a:spAutoFit/>
          </a:bodyPr>
          <a:lstStyle/>
          <a:p>
            <a:pPr marR="38695" algn="just">
              <a:lnSpc>
                <a:spcPct val="115000"/>
              </a:lnSpc>
              <a:spcBef>
                <a:spcPts val="914"/>
              </a:spcBef>
              <a:spcAft>
                <a:spcPts val="914"/>
              </a:spcAft>
            </a:pPr>
            <a:r>
              <a:rPr lang="sk-SK"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Školský časopis Komenského kamarát oslavuje 20 rokov od vydania prvého čísla. </a:t>
            </a:r>
            <a:r>
              <a:rPr lang="sk-SK"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Presne </a:t>
            </a:r>
            <a:r>
              <a:rPr lang="sk-SK"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pred 20 rokmi (v roku 1998) vznikol náš školský časopis Komenského kamarát. Svetlo sveta uzrel pri príležitosti 35. výročia založenia školy a hlavným iniciátorom jeho vzniku bol vtedajší riaditeľ Mgr. Alexander </a:t>
            </a:r>
            <a:r>
              <a:rPr lang="sk-SK" sz="11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Franko</a:t>
            </a:r>
            <a:r>
              <a:rPr lang="sk-SK"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Priblížme si stručne (na základe údajov a faktov z desiatok výtlačkov  časopisu) okolnosti, ktoré Komenského kamaráta sprevádzali od jeho zrodu až po súčasnosť.</a:t>
            </a:r>
            <a:endParaRPr lang="sk-SK" sz="11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pPr>
            <a:r>
              <a:rPr lang="sk-SK"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sk-SK" sz="11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pP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Dvadsať rokov Komenského kamaráta. Nie je veľa školských časopisov, ktoré sa môžu pýšiť takým okrúhlym výročím. Na jeho začiatkoch stáli zanietení učitelia, ktorí pasovali svojich šikovných a tvorivých žiakov do úlohy školských redaktorov, aby im umožnili „pričuchnúť k novinárčeniu“. </a:t>
            </a:r>
            <a:endParaRPr lang="sk-SK" sz="11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pP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Prvé číslo časopisu bolo vydané  na Vianoce v roku 1998. Odvtedy sa vydáva nepretržite už 20 rokov. Mgr. A.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Franko</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bývalý riaditeľ a iniciátor vzniku časopisu, bol už v tej dobe presvedčený o tom, že škola potrebuje svoju „značku“, ktorá bude jedinečná, moderná a veľmi rýchlo si získa široký okruh priaznivcov a podporovateľov. Táto vízia sa naplnila. Dôkazom je skutočnosť, že časopis nezanikol a vychádza pravidelne doteraz.</a:t>
            </a:r>
            <a:endParaRPr lang="sk-SK" sz="11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Obdĺžnik 5"/>
          <p:cNvSpPr/>
          <p:nvPr/>
        </p:nvSpPr>
        <p:spPr>
          <a:xfrm>
            <a:off x="5078673" y="4697072"/>
            <a:ext cx="4798680" cy="1832040"/>
          </a:xfrm>
          <a:prstGeom prst="rect">
            <a:avLst/>
          </a:prstGeom>
        </p:spPr>
        <p:txBody>
          <a:bodyPr wrap="square">
            <a:spAutoFit/>
          </a:bodyPr>
          <a:lstStyle/>
          <a:p>
            <a:pPr algn="just">
              <a:lnSpc>
                <a:spcPct val="115000"/>
              </a:lnSpc>
            </a:pP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Prvým šéfredaktorom časopisu bol Mgr. Jozef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Jalč</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Viedol a usmerňoval redakčnú radu, v ktorej pracovali K. Beňová, T.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Krydlová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 Vojtková, T.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Cepková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Kandričáková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J.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Kačúrová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Dnes sú to dospelí ľudia, ktorí si </a:t>
            </a:r>
            <a:r>
              <a:rPr lang="sk-SK" sz="11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už </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založili rodiny a vychovávajú svoje deti. Pri začiatkoch časopisu však stáli aj ďalší učitelia. S jazykovou úpravou pomáhali Mgr.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Pančurová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Mgr. Balážová, grafickú úpravu mal na starosti Mgr.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Bajaj</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na výtvarnej podobe časopisu sa podieľali Mgr.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Lakata</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Mgr.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Pačuta</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Časopis vychádzal v čierno-bielej verzii s periodicitou dvakrát ročne a priestor v ňom dostali popri aktuálnych školských témach aj cudzie jazyky – vo forme rubrík </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Do </a:t>
            </a:r>
            <a:r>
              <a:rPr lang="sk-SK" sz="11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you</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sk-SK" sz="11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speak</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sk-SK" sz="11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english</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a:t>
            </a:r>
            <a:r>
              <a:rPr lang="sk-SK" sz="11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Sprechen</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sk-SK" sz="11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Sie</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sk-SK" sz="11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deutsch</a:t>
            </a:r>
            <a:r>
              <a:rPr lang="sk-SK" sz="11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sk-SK"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BlokTextu 3"/>
          <p:cNvSpPr txBox="1"/>
          <p:nvPr/>
        </p:nvSpPr>
        <p:spPr>
          <a:xfrm>
            <a:off x="970740" y="628614"/>
            <a:ext cx="2772201" cy="276999"/>
          </a:xfrm>
          <a:prstGeom prst="rect">
            <a:avLst/>
          </a:prstGeom>
          <a:noFill/>
        </p:spPr>
        <p:txBody>
          <a:bodyPr wrap="square" rtlCol="0">
            <a:spAutoFit/>
          </a:bodyPr>
          <a:lstStyle/>
          <a:p>
            <a:r>
              <a:rPr lang="sk-SK" sz="1200" dirty="0"/>
              <a:t>Krížovka, </a:t>
            </a:r>
            <a:r>
              <a:rPr lang="sk-SK" sz="1200" dirty="0" err="1"/>
              <a:t>osemsmerovka</a:t>
            </a:r>
            <a:r>
              <a:rPr lang="sk-SK" sz="1200" dirty="0"/>
              <a:t>, sudoku</a:t>
            </a:r>
          </a:p>
        </p:txBody>
      </p:sp>
      <p:sp>
        <p:nvSpPr>
          <p:cNvPr id="8" name="BlokTextu 7"/>
          <p:cNvSpPr txBox="1"/>
          <p:nvPr/>
        </p:nvSpPr>
        <p:spPr>
          <a:xfrm>
            <a:off x="1759937" y="178377"/>
            <a:ext cx="1025979" cy="229935"/>
          </a:xfrm>
          <a:prstGeom prst="rect">
            <a:avLst/>
          </a:prstGeom>
          <a:noFill/>
        </p:spPr>
        <p:txBody>
          <a:bodyPr wrap="square" rtlCol="0">
            <a:spAutoFit/>
          </a:bodyPr>
          <a:lstStyle/>
          <a:p>
            <a:r>
              <a:rPr lang="sk-SK" sz="894" dirty="0"/>
              <a:t>- 18 -</a:t>
            </a:r>
          </a:p>
        </p:txBody>
      </p:sp>
      <p:pic>
        <p:nvPicPr>
          <p:cNvPr id="9" name="Picture 52" descr="za%C4%8Diato%C4%8Dn%C3%ADk%2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2214" y="1462257"/>
            <a:ext cx="1780981" cy="187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C:\Users\skola1\Desktop\Bez názvunová osemsmerovk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0" y="1403472"/>
            <a:ext cx="2769021" cy="195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bdĺžnik 10"/>
          <p:cNvSpPr/>
          <p:nvPr/>
        </p:nvSpPr>
        <p:spPr>
          <a:xfrm>
            <a:off x="224249" y="1053130"/>
            <a:ext cx="3926837" cy="261610"/>
          </a:xfrm>
          <a:prstGeom prst="rect">
            <a:avLst/>
          </a:prstGeom>
        </p:spPr>
        <p:txBody>
          <a:bodyPr wrap="square">
            <a:spAutoFit/>
          </a:bodyPr>
          <a:lstStyle/>
          <a:p>
            <a:pPr>
              <a:spcBef>
                <a:spcPct val="0"/>
              </a:spcBef>
            </a:pPr>
            <a:r>
              <a:rPr lang="sk-SK" altLang="sk-SK" sz="1100" dirty="0"/>
              <a:t>Nájdi osem najčastejších </a:t>
            </a:r>
            <a:r>
              <a:rPr lang="sk-SK" altLang="sk-SK" sz="1100" dirty="0" smtClean="0"/>
              <a:t>krstných mien žiakov </a:t>
            </a:r>
            <a:r>
              <a:rPr lang="sk-SK" altLang="sk-SK" sz="1100" dirty="0"/>
              <a:t>našej školy!</a:t>
            </a:r>
          </a:p>
        </p:txBody>
      </p:sp>
      <p:pic>
        <p:nvPicPr>
          <p:cNvPr id="7" name="Obrázok 6"/>
          <p:cNvPicPr>
            <a:picLocks noChangeAspect="1"/>
          </p:cNvPicPr>
          <p:nvPr/>
        </p:nvPicPr>
        <p:blipFill>
          <a:blip r:embed="rId4"/>
          <a:stretch>
            <a:fillRect/>
          </a:stretch>
        </p:blipFill>
        <p:spPr>
          <a:xfrm>
            <a:off x="81840" y="3875314"/>
            <a:ext cx="4753195" cy="2351315"/>
          </a:xfrm>
          <a:prstGeom prst="rect">
            <a:avLst/>
          </a:prstGeom>
          <a:ln>
            <a:solidFill>
              <a:schemeClr val="tx1"/>
            </a:solidFill>
          </a:ln>
        </p:spPr>
      </p:pic>
    </p:spTree>
    <p:extLst>
      <p:ext uri="{BB962C8B-B14F-4D97-AF65-F5344CB8AC3E}">
        <p14:creationId xmlns:p14="http://schemas.microsoft.com/office/powerpoint/2010/main" val="3246465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284293" y="155171"/>
            <a:ext cx="532263" cy="229935"/>
          </a:xfrm>
          <a:prstGeom prst="rect">
            <a:avLst/>
          </a:prstGeom>
          <a:noFill/>
        </p:spPr>
        <p:txBody>
          <a:bodyPr wrap="square" rtlCol="0">
            <a:spAutoFit/>
          </a:bodyPr>
          <a:lstStyle/>
          <a:p>
            <a:r>
              <a:rPr lang="sk-SK" sz="894" dirty="0"/>
              <a:t>- 4 -</a:t>
            </a:r>
          </a:p>
        </p:txBody>
      </p:sp>
      <p:sp>
        <p:nvSpPr>
          <p:cNvPr id="3" name="Obdĺžnik 2"/>
          <p:cNvSpPr/>
          <p:nvPr/>
        </p:nvSpPr>
        <p:spPr>
          <a:xfrm>
            <a:off x="28812" y="323882"/>
            <a:ext cx="4890164" cy="4180375"/>
          </a:xfrm>
          <a:prstGeom prst="rect">
            <a:avLst/>
          </a:prstGeom>
        </p:spPr>
        <p:txBody>
          <a:bodyPr wrap="square">
            <a:spAutoFit/>
          </a:bodyPr>
          <a:lstStyle/>
          <a:p>
            <a:pPr algn="just">
              <a:lnSpc>
                <a:spcPct val="115000"/>
              </a:lnSpc>
            </a:pP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Po niekoľkých rokoch došlo k prirodzenej „generačnej výmene“. Úlohou šéfredaktorky bola poverená PaedDr. E.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Kocanová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ktorá viedla školský časopis takmer trinásť rokov. V redakčnej činnosti jej pomáhali ďalší nadšení a talentovaní žiaci. Mená Z.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Libáková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J Galbavá, N.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Kostilníková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ich nástupcovia J.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Nestorová</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Mochnáč</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Mulík</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sú synonymom zlatej éry nášho časopisu. Z ďalších redaktorov musíme spomenúť aj S.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Kirešovú</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 Liptákovú, S. </a:t>
            </a:r>
            <a:r>
              <a:rPr lang="sk-SK" sz="11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Šimovičovú</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mnohých ďalších prispievateľov. Z ich tvorivých nápadov, zaujímavých tém i spôsobu redaktorskej práce vychádzali aj nasledujúce redakčné rady. Vtedy vychádzal časopis pravidelne štyrikrát počas školského roka (Vianoce, Valentín, Veľká noc a prázdninové číslo na koniec školského roka) a novinkou už boli aj farebné titulné strany. </a:t>
            </a:r>
            <a:endParaRPr lang="sk-SK" sz="1100" dirty="0">
              <a:latin typeface="Calibri" panose="020F0502020204030204" pitchFamily="34" charset="0"/>
              <a:ea typeface="Calibri" panose="020F0502020204030204" pitchFamily="34" charset="0"/>
              <a:cs typeface="Times New Roman" panose="02020603050405020304" pitchFamily="18" charset="0"/>
            </a:endParaRPr>
          </a:p>
          <a:p>
            <a:pPr algn="just" fontAlgn="base">
              <a:lnSpc>
                <a:spcPct val="115000"/>
              </a:lnSpc>
            </a:pPr>
            <a:r>
              <a:rPr lang="sk-SK" sz="1100" dirty="0">
                <a:solidFill>
                  <a:srgbClr val="000000"/>
                </a:solidFill>
                <a:latin typeface="Times New Roman" panose="02020603050405020304" pitchFamily="18" charset="0"/>
                <a:ea typeface="Times New Roman" panose="02020603050405020304" pitchFamily="18" charset="0"/>
              </a:rPr>
              <a:t>Po nástupe PaedDr. E. </a:t>
            </a:r>
            <a:r>
              <a:rPr lang="sk-SK" sz="1100" dirty="0" err="1">
                <a:solidFill>
                  <a:srgbClr val="000000"/>
                </a:solidFill>
                <a:latin typeface="Times New Roman" panose="02020603050405020304" pitchFamily="18" charset="0"/>
                <a:ea typeface="Times New Roman" panose="02020603050405020304" pitchFamily="18" charset="0"/>
              </a:rPr>
              <a:t>Kocanovej</a:t>
            </a:r>
            <a:r>
              <a:rPr lang="sk-SK" sz="1100" dirty="0">
                <a:solidFill>
                  <a:srgbClr val="000000"/>
                </a:solidFill>
                <a:latin typeface="Times New Roman" panose="02020603050405020304" pitchFamily="18" charset="0"/>
                <a:ea typeface="Times New Roman" panose="02020603050405020304" pitchFamily="18" charset="0"/>
              </a:rPr>
              <a:t> do funkcie riaditeľky školy sa úlohy šéfredaktorky Komenského kamaráta ujala PhDr. N. </a:t>
            </a:r>
            <a:r>
              <a:rPr lang="sk-SK" sz="1100" dirty="0" err="1">
                <a:solidFill>
                  <a:srgbClr val="000000"/>
                </a:solidFill>
                <a:latin typeface="Times New Roman" panose="02020603050405020304" pitchFamily="18" charset="0"/>
                <a:ea typeface="Times New Roman" panose="02020603050405020304" pitchFamily="18" charset="0"/>
              </a:rPr>
              <a:t>Hriseňková</a:t>
            </a:r>
            <a:r>
              <a:rPr lang="sk-SK" sz="1100" dirty="0">
                <a:solidFill>
                  <a:srgbClr val="000000"/>
                </a:solidFill>
                <a:latin typeface="Times New Roman" panose="02020603050405020304" pitchFamily="18" charset="0"/>
                <a:ea typeface="Times New Roman" panose="02020603050405020304" pitchFamily="18" charset="0"/>
              </a:rPr>
              <a:t>. V škole začal pracovať mediálny krúžok, ktorý má na starosti nielen vydávanie časopisu, ale aj pravidelné rozhlasové vysielanie. Na začiatku v ňom pracovali S. </a:t>
            </a:r>
            <a:r>
              <a:rPr lang="sk-SK" sz="1100" dirty="0" err="1">
                <a:solidFill>
                  <a:srgbClr val="000000"/>
                </a:solidFill>
                <a:latin typeface="Times New Roman" panose="02020603050405020304" pitchFamily="18" charset="0"/>
                <a:ea typeface="Times New Roman" panose="02020603050405020304" pitchFamily="18" charset="0"/>
              </a:rPr>
              <a:t>Sekelová</a:t>
            </a:r>
            <a:r>
              <a:rPr lang="sk-SK" sz="1100" dirty="0">
                <a:solidFill>
                  <a:srgbClr val="000000"/>
                </a:solidFill>
                <a:latin typeface="Times New Roman" panose="02020603050405020304" pitchFamily="18" charset="0"/>
                <a:ea typeface="Times New Roman" panose="02020603050405020304" pitchFamily="18" charset="0"/>
              </a:rPr>
              <a:t>, J. </a:t>
            </a:r>
            <a:r>
              <a:rPr lang="sk-SK" sz="1100" dirty="0" err="1">
                <a:solidFill>
                  <a:srgbClr val="000000"/>
                </a:solidFill>
                <a:latin typeface="Times New Roman" panose="02020603050405020304" pitchFamily="18" charset="0"/>
                <a:ea typeface="Times New Roman" panose="02020603050405020304" pitchFamily="18" charset="0"/>
              </a:rPr>
              <a:t>Tarča</a:t>
            </a:r>
            <a:r>
              <a:rPr lang="sk-SK" sz="1100" dirty="0">
                <a:solidFill>
                  <a:srgbClr val="000000"/>
                </a:solidFill>
                <a:latin typeface="Times New Roman" panose="02020603050405020304" pitchFamily="18" charset="0"/>
                <a:ea typeface="Times New Roman" panose="02020603050405020304" pitchFamily="18" charset="0"/>
              </a:rPr>
              <a:t>, J. </a:t>
            </a:r>
            <a:r>
              <a:rPr lang="sk-SK" sz="1100" dirty="0" err="1">
                <a:solidFill>
                  <a:srgbClr val="000000"/>
                </a:solidFill>
                <a:latin typeface="Times New Roman" panose="02020603050405020304" pitchFamily="18" charset="0"/>
                <a:ea typeface="Times New Roman" panose="02020603050405020304" pitchFamily="18" charset="0"/>
              </a:rPr>
              <a:t>Lukačik</a:t>
            </a:r>
            <a:r>
              <a:rPr lang="sk-SK" sz="1100" dirty="0">
                <a:solidFill>
                  <a:srgbClr val="000000"/>
                </a:solidFill>
                <a:latin typeface="Times New Roman" panose="02020603050405020304" pitchFamily="18" charset="0"/>
                <a:ea typeface="Times New Roman" panose="02020603050405020304" pitchFamily="18" charset="0"/>
              </a:rPr>
              <a:t>, S. </a:t>
            </a:r>
            <a:r>
              <a:rPr lang="sk-SK" sz="1100" dirty="0" err="1">
                <a:solidFill>
                  <a:srgbClr val="000000"/>
                </a:solidFill>
                <a:latin typeface="Times New Roman" panose="02020603050405020304" pitchFamily="18" charset="0"/>
                <a:ea typeface="Times New Roman" panose="02020603050405020304" pitchFamily="18" charset="0"/>
              </a:rPr>
              <a:t>Zavacký</a:t>
            </a:r>
            <a:r>
              <a:rPr lang="sk-SK" sz="1100" dirty="0">
                <a:solidFill>
                  <a:srgbClr val="000000"/>
                </a:solidFill>
                <a:latin typeface="Times New Roman" panose="02020603050405020304" pitchFamily="18" charset="0"/>
                <a:ea typeface="Times New Roman" panose="02020603050405020304" pitchFamily="18" charset="0"/>
              </a:rPr>
              <a:t>, K. </a:t>
            </a:r>
            <a:r>
              <a:rPr lang="sk-SK" sz="1100" dirty="0" err="1">
                <a:solidFill>
                  <a:srgbClr val="000000"/>
                </a:solidFill>
                <a:latin typeface="Times New Roman" panose="02020603050405020304" pitchFamily="18" charset="0"/>
                <a:ea typeface="Times New Roman" panose="02020603050405020304" pitchFamily="18" charset="0"/>
              </a:rPr>
              <a:t>Cvikliková</a:t>
            </a:r>
            <a:r>
              <a:rPr lang="sk-SK" sz="1100" dirty="0">
                <a:solidFill>
                  <a:srgbClr val="000000"/>
                </a:solidFill>
                <a:latin typeface="Times New Roman" panose="02020603050405020304" pitchFamily="18" charset="0"/>
                <a:ea typeface="Times New Roman" panose="02020603050405020304" pitchFamily="18" charset="0"/>
              </a:rPr>
              <a:t>, N. Kollár, K. </a:t>
            </a:r>
            <a:r>
              <a:rPr lang="sk-SK" sz="1100" dirty="0" err="1">
                <a:solidFill>
                  <a:srgbClr val="000000"/>
                </a:solidFill>
                <a:latin typeface="Times New Roman" panose="02020603050405020304" pitchFamily="18" charset="0"/>
                <a:ea typeface="Times New Roman" panose="02020603050405020304" pitchFamily="18" charset="0"/>
              </a:rPr>
              <a:t>Lazorčíková</a:t>
            </a:r>
            <a:r>
              <a:rPr lang="sk-SK" sz="1100" dirty="0">
                <a:solidFill>
                  <a:srgbClr val="000000"/>
                </a:solidFill>
                <a:latin typeface="Times New Roman" panose="02020603050405020304" pitchFamily="18" charset="0"/>
                <a:ea typeface="Times New Roman" panose="02020603050405020304" pitchFamily="18" charset="0"/>
              </a:rPr>
              <a:t>, A. </a:t>
            </a:r>
            <a:r>
              <a:rPr lang="sk-SK" sz="1100" dirty="0" err="1">
                <a:solidFill>
                  <a:srgbClr val="000000"/>
                </a:solidFill>
                <a:latin typeface="Times New Roman" panose="02020603050405020304" pitchFamily="18" charset="0"/>
                <a:ea typeface="Times New Roman" panose="02020603050405020304" pitchFamily="18" charset="0"/>
              </a:rPr>
              <a:t>Hirňaková</a:t>
            </a:r>
            <a:r>
              <a:rPr lang="sk-SK" sz="1100" dirty="0">
                <a:solidFill>
                  <a:srgbClr val="000000"/>
                </a:solidFill>
                <a:latin typeface="Times New Roman" panose="02020603050405020304" pitchFamily="18" charset="0"/>
                <a:ea typeface="Times New Roman" panose="02020603050405020304" pitchFamily="18" charset="0"/>
              </a:rPr>
              <a:t>, I. Gajdošová a ďalší. Dnes sú pilierom školského časopisu i rozhlasu siedmaci, ktorí - ako ich predchodcovia - k svojej práci pristupujú kreatívne, zodpovedne a s radosťou. Učia sa využívať IKT,  zhromažďovať, triediť a spracovávať informácie</a:t>
            </a:r>
            <a:r>
              <a:rPr lang="sk-SK" sz="1100" i="1" dirty="0">
                <a:solidFill>
                  <a:srgbClr val="000000"/>
                </a:solidFill>
                <a:latin typeface="Times New Roman" panose="02020603050405020304" pitchFamily="18" charset="0"/>
                <a:ea typeface="Times New Roman" panose="02020603050405020304" pitchFamily="18" charset="0"/>
              </a:rPr>
              <a:t>.  /aktuálne </a:t>
            </a:r>
            <a:r>
              <a:rPr lang="sk-SK" sz="1100" i="1" dirty="0" err="1">
                <a:solidFill>
                  <a:srgbClr val="000000"/>
                </a:solidFill>
                <a:latin typeface="Times New Roman" panose="02020603050405020304" pitchFamily="18" charset="0"/>
                <a:ea typeface="Times New Roman" panose="02020603050405020304" pitchFamily="18" charset="0"/>
              </a:rPr>
              <a:t>foto</a:t>
            </a:r>
            <a:r>
              <a:rPr lang="sk-SK" sz="1100" i="1" dirty="0">
                <a:solidFill>
                  <a:srgbClr val="000000"/>
                </a:solidFill>
                <a:latin typeface="Times New Roman" panose="02020603050405020304" pitchFamily="18" charset="0"/>
                <a:ea typeface="Times New Roman" panose="02020603050405020304" pitchFamily="18" charset="0"/>
              </a:rPr>
              <a:t> a mená členov redakčnej rady nájdete na poslednej strane KK/.</a:t>
            </a:r>
            <a:r>
              <a:rPr lang="sk-SK" sz="1100" dirty="0">
                <a:solidFill>
                  <a:srgbClr val="000000"/>
                </a:solidFill>
                <a:latin typeface="Times New Roman" panose="02020603050405020304" pitchFamily="18" charset="0"/>
                <a:ea typeface="Times New Roman" panose="02020603050405020304" pitchFamily="18" charset="0"/>
              </a:rPr>
              <a:t> </a:t>
            </a:r>
            <a:endParaRPr lang="sk-SK" sz="1100" dirty="0">
              <a:latin typeface="Times New Roman" panose="02020603050405020304" pitchFamily="18" charset="0"/>
              <a:ea typeface="Times New Roman" panose="02020603050405020304" pitchFamily="18" charset="0"/>
            </a:endParaRPr>
          </a:p>
        </p:txBody>
      </p:sp>
      <p:sp>
        <p:nvSpPr>
          <p:cNvPr id="4" name="Obdĺžnik 3"/>
          <p:cNvSpPr/>
          <p:nvPr/>
        </p:nvSpPr>
        <p:spPr>
          <a:xfrm>
            <a:off x="2298" y="4367757"/>
            <a:ext cx="4890164" cy="1649682"/>
          </a:xfrm>
          <a:prstGeom prst="rect">
            <a:avLst/>
          </a:prstGeom>
        </p:spPr>
        <p:txBody>
          <a:bodyPr wrap="square">
            <a:spAutoFit/>
          </a:bodyPr>
          <a:lstStyle/>
          <a:p>
            <a:pPr algn="just" fontAlgn="base">
              <a:lnSpc>
                <a:spcPct val="115000"/>
              </a:lnSpc>
            </a:pPr>
            <a:r>
              <a:rPr lang="sk-SK" sz="1100" dirty="0">
                <a:solidFill>
                  <a:srgbClr val="000000"/>
                </a:solidFill>
                <a:latin typeface="Times New Roman" panose="02020603050405020304" pitchFamily="18" charset="0"/>
                <a:ea typeface="Times New Roman" panose="02020603050405020304" pitchFamily="18" charset="0"/>
              </a:rPr>
              <a:t>Časopis v súčasnosti vychádza dvakrát ročne vo farebnej grafike. Už nezápasí s materiálno-technickými nedostatkami, ako to bolo v prvej dekáde jeho existencie. Predsa len, doba sa zmenila a k dispozícii sú moderné počítače, notebooky, farebná tlačiareň a diktafón. Svojimi rubrikami informuje o aktualitách, podujatiach a aktivitách školy, úspechoch žiakov, ponúka priestor pre oddych a zábavu formou krížoviek, tajničiek, vedomostných kvízov či </a:t>
            </a:r>
            <a:r>
              <a:rPr lang="sk-SK" sz="1100" dirty="0" err="1">
                <a:solidFill>
                  <a:srgbClr val="000000"/>
                </a:solidFill>
                <a:latin typeface="Times New Roman" panose="02020603050405020304" pitchFamily="18" charset="0"/>
                <a:ea typeface="Times New Roman" panose="02020603050405020304" pitchFamily="18" charset="0"/>
              </a:rPr>
              <a:t>omaľovaniek</a:t>
            </a:r>
            <a:r>
              <a:rPr lang="sk-SK" sz="1100" dirty="0">
                <a:solidFill>
                  <a:srgbClr val="000000"/>
                </a:solidFill>
                <a:latin typeface="Times New Roman" panose="02020603050405020304" pitchFamily="18" charset="0"/>
                <a:ea typeface="Times New Roman" panose="02020603050405020304" pitchFamily="18" charset="0"/>
              </a:rPr>
              <a:t>. V neposlednom rade stránky časopisu odhaľujú mladé talenty, ktoré doň prispievajú svojou drobnou tvorbou. </a:t>
            </a:r>
            <a:endParaRPr lang="sk-SK" sz="1100" dirty="0">
              <a:latin typeface="Times New Roman" panose="02020603050405020304" pitchFamily="18" charset="0"/>
              <a:ea typeface="Times New Roman" panose="02020603050405020304" pitchFamily="18" charset="0"/>
            </a:endParaRPr>
          </a:p>
        </p:txBody>
      </p:sp>
      <p:sp>
        <p:nvSpPr>
          <p:cNvPr id="5" name="Obdĺžnik 4"/>
          <p:cNvSpPr/>
          <p:nvPr/>
        </p:nvSpPr>
        <p:spPr>
          <a:xfrm>
            <a:off x="28812" y="5924340"/>
            <a:ext cx="4953000" cy="871008"/>
          </a:xfrm>
          <a:prstGeom prst="rect">
            <a:avLst/>
          </a:prstGeom>
        </p:spPr>
        <p:txBody>
          <a:bodyPr>
            <a:spAutoFit/>
          </a:bodyPr>
          <a:lstStyle/>
          <a:p>
            <a:pPr algn="just" fontAlgn="base">
              <a:lnSpc>
                <a:spcPct val="115000"/>
              </a:lnSpc>
            </a:pPr>
            <a:r>
              <a:rPr lang="sk-SK" sz="1100" dirty="0">
                <a:solidFill>
                  <a:srgbClr val="000000"/>
                </a:solidFill>
                <a:latin typeface="Times New Roman" panose="02020603050405020304" pitchFamily="18" charset="0"/>
                <a:ea typeface="Times New Roman" panose="02020603050405020304" pitchFamily="18" charset="0"/>
              </a:rPr>
              <a:t>Snahou všetkých, ktorí sa na tvorbe Komenského kamaráta podieľali, podieľajú a v budúcnosti budú podieľať je to, aby bol neodmysliteľným symbolom školy, aby ho s radosťou a záujmom čítali nielen žiaci, ale aj široká rodičovská verejnosť. </a:t>
            </a:r>
          </a:p>
          <a:p>
            <a:pPr algn="just" fontAlgn="base">
              <a:lnSpc>
                <a:spcPct val="115000"/>
              </a:lnSpc>
            </a:pPr>
            <a:r>
              <a:rPr lang="sk-SK" sz="1100" dirty="0">
                <a:solidFill>
                  <a:srgbClr val="000000"/>
                </a:solidFill>
                <a:latin typeface="Times New Roman" panose="02020603050405020304" pitchFamily="18" charset="0"/>
                <a:ea typeface="Times New Roman" panose="02020603050405020304" pitchFamily="18" charset="0"/>
              </a:rPr>
              <a:t>                                                                        </a:t>
            </a:r>
            <a:r>
              <a:rPr lang="sk-SK" sz="1100" dirty="0" smtClean="0">
                <a:solidFill>
                  <a:srgbClr val="000000"/>
                </a:solidFill>
                <a:latin typeface="Times New Roman" panose="02020603050405020304" pitchFamily="18" charset="0"/>
                <a:ea typeface="Times New Roman" panose="02020603050405020304" pitchFamily="18" charset="0"/>
              </a:rPr>
              <a:t>             PhDr. Natália </a:t>
            </a:r>
            <a:r>
              <a:rPr lang="sk-SK" sz="1100" dirty="0" err="1">
                <a:solidFill>
                  <a:srgbClr val="000000"/>
                </a:solidFill>
                <a:latin typeface="Times New Roman" panose="02020603050405020304" pitchFamily="18" charset="0"/>
                <a:ea typeface="Times New Roman" panose="02020603050405020304" pitchFamily="18" charset="0"/>
              </a:rPr>
              <a:t>Hriseňková</a:t>
            </a:r>
            <a:r>
              <a:rPr lang="sk-SK" sz="1100" dirty="0">
                <a:solidFill>
                  <a:srgbClr val="000000"/>
                </a:solidFill>
                <a:latin typeface="Times New Roman" panose="02020603050405020304" pitchFamily="18" charset="0"/>
                <a:ea typeface="Times New Roman" panose="02020603050405020304" pitchFamily="18" charset="0"/>
              </a:rPr>
              <a:t> </a:t>
            </a:r>
            <a:r>
              <a:rPr lang="sk-SK" sz="1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sk-SK"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BlokTextu 5"/>
          <p:cNvSpPr txBox="1"/>
          <p:nvPr/>
        </p:nvSpPr>
        <p:spPr>
          <a:xfrm>
            <a:off x="5956263" y="338321"/>
            <a:ext cx="935449" cy="276999"/>
          </a:xfrm>
          <a:prstGeom prst="rect">
            <a:avLst/>
          </a:prstGeom>
          <a:noFill/>
        </p:spPr>
        <p:txBody>
          <a:bodyPr wrap="none" rtlCol="0">
            <a:spAutoFit/>
          </a:bodyPr>
          <a:lstStyle/>
          <a:p>
            <a:r>
              <a:rPr lang="sk-SK" sz="1200" b="1" dirty="0"/>
              <a:t>Zasmejte sa</a:t>
            </a:r>
          </a:p>
        </p:txBody>
      </p:sp>
      <p:sp>
        <p:nvSpPr>
          <p:cNvPr id="7" name="BlokTextu 6"/>
          <p:cNvSpPr txBox="1"/>
          <p:nvPr/>
        </p:nvSpPr>
        <p:spPr>
          <a:xfrm>
            <a:off x="5098541" y="866218"/>
            <a:ext cx="2686070" cy="505138"/>
          </a:xfrm>
          <a:prstGeom prst="rect">
            <a:avLst/>
          </a:prstGeom>
          <a:noFill/>
          <a:ln>
            <a:solidFill>
              <a:srgbClr val="C00000"/>
            </a:solidFill>
          </a:ln>
        </p:spPr>
        <p:txBody>
          <a:bodyPr wrap="square" rtlCol="0">
            <a:spAutoFit/>
          </a:bodyPr>
          <a:lstStyle/>
          <a:p>
            <a:r>
              <a:rPr lang="sk-SK" sz="894" dirty="0"/>
              <a:t>Príde kohút do reštaurácie, pozrie na gril a povie:</a:t>
            </a:r>
          </a:p>
          <a:p>
            <a:pPr marL="139303" indent="-139303">
              <a:buFontTx/>
              <a:buChar char="-"/>
            </a:pPr>
            <a:r>
              <a:rPr lang="sk-SK" sz="894" dirty="0"/>
              <a:t>Dievčatá, ja sa vám čudujem. Na dvore toľko práce</a:t>
            </a:r>
          </a:p>
          <a:p>
            <a:r>
              <a:rPr lang="sk-SK" sz="894" dirty="0"/>
              <a:t>      a vy sa tu opaľujete.</a:t>
            </a:r>
          </a:p>
        </p:txBody>
      </p:sp>
      <p:sp>
        <p:nvSpPr>
          <p:cNvPr id="8" name="BlokTextu 7"/>
          <p:cNvSpPr txBox="1"/>
          <p:nvPr/>
        </p:nvSpPr>
        <p:spPr>
          <a:xfrm>
            <a:off x="7954037" y="744716"/>
            <a:ext cx="1812103" cy="642740"/>
          </a:xfrm>
          <a:prstGeom prst="rect">
            <a:avLst/>
          </a:prstGeom>
          <a:noFill/>
          <a:ln>
            <a:solidFill>
              <a:srgbClr val="0070C0"/>
            </a:solidFill>
          </a:ln>
        </p:spPr>
        <p:txBody>
          <a:bodyPr wrap="square" rtlCol="0">
            <a:spAutoFit/>
          </a:bodyPr>
          <a:lstStyle/>
          <a:p>
            <a:r>
              <a:rPr lang="sk-SK" sz="894" dirty="0"/>
              <a:t>Príde dedko k lekárovi a vraví mu:</a:t>
            </a:r>
          </a:p>
          <a:p>
            <a:r>
              <a:rPr lang="sk-SK" sz="894" dirty="0"/>
              <a:t>- Pán doktor, mne tmavnú nohy.</a:t>
            </a:r>
          </a:p>
          <a:p>
            <a:pPr marL="232172" indent="-232172">
              <a:buFontTx/>
              <a:buChar char="-"/>
            </a:pPr>
            <a:r>
              <a:rPr lang="sk-SK" sz="894" dirty="0"/>
              <a:t>A umývate si ich?</a:t>
            </a:r>
          </a:p>
          <a:p>
            <a:pPr marL="232172" indent="-232172">
              <a:buFontTx/>
              <a:buChar char="-"/>
            </a:pPr>
            <a:r>
              <a:rPr lang="sk-SK" sz="894" dirty="0"/>
              <a:t>A to pomáha?</a:t>
            </a:r>
          </a:p>
        </p:txBody>
      </p:sp>
      <p:sp>
        <p:nvSpPr>
          <p:cNvPr id="9" name="BlokTextu 8"/>
          <p:cNvSpPr txBox="1"/>
          <p:nvPr/>
        </p:nvSpPr>
        <p:spPr>
          <a:xfrm>
            <a:off x="5098541" y="1682219"/>
            <a:ext cx="3018971" cy="367537"/>
          </a:xfrm>
          <a:prstGeom prst="rect">
            <a:avLst/>
          </a:prstGeom>
          <a:noFill/>
          <a:ln>
            <a:solidFill>
              <a:srgbClr val="00B050"/>
            </a:solidFill>
          </a:ln>
        </p:spPr>
        <p:txBody>
          <a:bodyPr wrap="square" rtlCol="0">
            <a:spAutoFit/>
          </a:bodyPr>
          <a:lstStyle/>
          <a:p>
            <a:r>
              <a:rPr lang="sk-SK" sz="894" dirty="0"/>
              <a:t>Malé dievčatko zdvihlo telefón a po chvíli počúvania vraví:</a:t>
            </a:r>
          </a:p>
          <a:p>
            <a:r>
              <a:rPr lang="sk-SK" sz="894" dirty="0"/>
              <a:t>- A ktorý šéf môjho ocka vy ste? Ten tučniak alebo ten debil?</a:t>
            </a:r>
          </a:p>
        </p:txBody>
      </p:sp>
      <p:sp>
        <p:nvSpPr>
          <p:cNvPr id="10" name="BlokTextu 9"/>
          <p:cNvSpPr txBox="1"/>
          <p:nvPr/>
        </p:nvSpPr>
        <p:spPr>
          <a:xfrm>
            <a:off x="7783285" y="2198554"/>
            <a:ext cx="1992994" cy="1330749"/>
          </a:xfrm>
          <a:prstGeom prst="rect">
            <a:avLst/>
          </a:prstGeom>
          <a:noFill/>
          <a:ln>
            <a:solidFill>
              <a:srgbClr val="FFC000"/>
            </a:solidFill>
          </a:ln>
        </p:spPr>
        <p:txBody>
          <a:bodyPr wrap="square" rtlCol="0">
            <a:spAutoFit/>
          </a:bodyPr>
          <a:lstStyle/>
          <a:p>
            <a:r>
              <a:rPr lang="sk-SK" sz="894" b="1" dirty="0"/>
              <a:t>Škola očami žiakov</a:t>
            </a:r>
          </a:p>
          <a:p>
            <a:endParaRPr lang="sk-SK" sz="894" b="1" dirty="0"/>
          </a:p>
          <a:p>
            <a:r>
              <a:rPr lang="sk-SK" sz="894" b="1" dirty="0"/>
              <a:t>Pätorka –</a:t>
            </a:r>
            <a:r>
              <a:rPr lang="sk-SK" sz="894" dirty="0"/>
              <a:t> Chlieb náš každodenný</a:t>
            </a:r>
          </a:p>
          <a:p>
            <a:r>
              <a:rPr lang="sk-SK" sz="894" b="1" dirty="0"/>
              <a:t>Odpoveď pri tabuli – </a:t>
            </a:r>
            <a:r>
              <a:rPr lang="sk-SK" sz="894" dirty="0"/>
              <a:t>Sám vojak v poli</a:t>
            </a:r>
          </a:p>
          <a:p>
            <a:r>
              <a:rPr lang="sk-SK" sz="894" b="1" dirty="0"/>
              <a:t>Ťahák </a:t>
            </a:r>
            <a:r>
              <a:rPr lang="sk-SK" sz="894" dirty="0"/>
              <a:t>– Topiaci sa stebla chytá</a:t>
            </a:r>
          </a:p>
          <a:p>
            <a:r>
              <a:rPr lang="sk-SK" sz="894" b="1" dirty="0"/>
              <a:t>Vysvedčenie</a:t>
            </a:r>
            <a:r>
              <a:rPr lang="sk-SK" sz="894" dirty="0"/>
              <a:t> – Zmluva s diablom</a:t>
            </a:r>
          </a:p>
          <a:p>
            <a:r>
              <a:rPr lang="sk-SK" sz="894" b="1" dirty="0"/>
              <a:t>Dejepis</a:t>
            </a:r>
            <a:r>
              <a:rPr lang="sk-SK" sz="894" dirty="0"/>
              <a:t> – Film pre pamätníkov</a:t>
            </a:r>
          </a:p>
          <a:p>
            <a:r>
              <a:rPr lang="sk-SK" sz="894" b="1" dirty="0"/>
              <a:t>Zborovňa </a:t>
            </a:r>
            <a:r>
              <a:rPr lang="sk-SK" sz="894" dirty="0"/>
              <a:t>– Sídlo nepriateľa</a:t>
            </a:r>
          </a:p>
          <a:p>
            <a:r>
              <a:rPr lang="sk-SK" sz="894" b="1" dirty="0"/>
              <a:t>Naša trieda </a:t>
            </a:r>
            <a:r>
              <a:rPr lang="sk-SK" sz="894" dirty="0"/>
              <a:t>– Planéta opíc</a:t>
            </a:r>
          </a:p>
        </p:txBody>
      </p:sp>
      <p:sp>
        <p:nvSpPr>
          <p:cNvPr id="11" name="BlokTextu 10"/>
          <p:cNvSpPr txBox="1"/>
          <p:nvPr/>
        </p:nvSpPr>
        <p:spPr>
          <a:xfrm>
            <a:off x="5152733" y="4111391"/>
            <a:ext cx="3004632" cy="780342"/>
          </a:xfrm>
          <a:prstGeom prst="rect">
            <a:avLst/>
          </a:prstGeom>
          <a:noFill/>
          <a:ln>
            <a:solidFill>
              <a:srgbClr val="00B0F0"/>
            </a:solidFill>
          </a:ln>
        </p:spPr>
        <p:txBody>
          <a:bodyPr wrap="square" rtlCol="0">
            <a:spAutoFit/>
          </a:bodyPr>
          <a:lstStyle/>
          <a:p>
            <a:pPr marL="232172" indent="-232172">
              <a:buFontTx/>
              <a:buChar char="-"/>
            </a:pPr>
            <a:r>
              <a:rPr lang="sk-SK" sz="894" dirty="0"/>
              <a:t>Ocko, kto je to kaskadér? – pýta sa Jožko.</a:t>
            </a:r>
          </a:p>
          <a:p>
            <a:pPr marL="232172" indent="-232172">
              <a:buFontTx/>
              <a:buChar char="-"/>
            </a:pPr>
            <a:r>
              <a:rPr lang="sk-SK" sz="894" dirty="0"/>
              <a:t>To je človek, ktorý ťa zastúpi v nebezpečných situáciách.</a:t>
            </a:r>
          </a:p>
          <a:p>
            <a:pPr marL="232172" indent="-232172">
              <a:buFontTx/>
              <a:buChar char="-"/>
            </a:pPr>
            <a:r>
              <a:rPr lang="sk-SK" sz="894" dirty="0"/>
              <a:t>Otecko, a ako sa dá objednať taký kaskadér?</a:t>
            </a:r>
          </a:p>
          <a:p>
            <a:pPr marL="232172" indent="-232172">
              <a:buFontTx/>
              <a:buChar char="-"/>
            </a:pPr>
            <a:r>
              <a:rPr lang="sk-SK" sz="894" dirty="0"/>
              <a:t>Načo by ti bol, chlapče?</a:t>
            </a:r>
          </a:p>
          <a:p>
            <a:pPr marL="232172" indent="-232172">
              <a:buFontTx/>
              <a:buChar char="-"/>
            </a:pPr>
            <a:r>
              <a:rPr lang="sk-SK" sz="894" dirty="0"/>
              <a:t>Chcel by som, aby priniesol domov moje vysvedčenie.</a:t>
            </a:r>
          </a:p>
        </p:txBody>
      </p:sp>
      <p:sp>
        <p:nvSpPr>
          <p:cNvPr id="12" name="BlokTextu 11"/>
          <p:cNvSpPr txBox="1"/>
          <p:nvPr/>
        </p:nvSpPr>
        <p:spPr>
          <a:xfrm>
            <a:off x="5139475" y="2275322"/>
            <a:ext cx="2227833" cy="642740"/>
          </a:xfrm>
          <a:prstGeom prst="rect">
            <a:avLst/>
          </a:prstGeom>
          <a:noFill/>
          <a:ln>
            <a:solidFill>
              <a:srgbClr val="AC75D5"/>
            </a:solidFill>
          </a:ln>
        </p:spPr>
        <p:txBody>
          <a:bodyPr wrap="square" rtlCol="0">
            <a:spAutoFit/>
          </a:bodyPr>
          <a:lstStyle/>
          <a:p>
            <a:r>
              <a:rPr lang="sk-SK" sz="894" dirty="0"/>
              <a:t>Dcéra doniesla zo školy domov poznámku:</a:t>
            </a:r>
          </a:p>
          <a:p>
            <a:pPr marL="139303" indent="-139303">
              <a:buFontTx/>
              <a:buChar char="-"/>
            </a:pPr>
            <a:r>
              <a:rPr lang="sk-SK" sz="894" dirty="0"/>
              <a:t>Je papuľnatá, odvráva a nedá si povedať.</a:t>
            </a:r>
          </a:p>
          <a:p>
            <a:r>
              <a:rPr lang="sk-SK" sz="894" dirty="0"/>
              <a:t>Na druhý deň učiteľka číta v žiackej knižke:</a:t>
            </a:r>
          </a:p>
          <a:p>
            <a:r>
              <a:rPr lang="sk-SK" sz="894" dirty="0"/>
              <a:t>- To má po matke, zmlátil som obe.</a:t>
            </a:r>
          </a:p>
        </p:txBody>
      </p:sp>
      <p:sp>
        <p:nvSpPr>
          <p:cNvPr id="13" name="BlokTextu 12"/>
          <p:cNvSpPr txBox="1"/>
          <p:nvPr/>
        </p:nvSpPr>
        <p:spPr>
          <a:xfrm>
            <a:off x="5142586" y="3145532"/>
            <a:ext cx="2346777" cy="780342"/>
          </a:xfrm>
          <a:prstGeom prst="rect">
            <a:avLst/>
          </a:prstGeom>
          <a:noFill/>
          <a:ln>
            <a:solidFill>
              <a:schemeClr val="accent2">
                <a:lumMod val="60000"/>
                <a:lumOff val="40000"/>
              </a:schemeClr>
            </a:solidFill>
          </a:ln>
        </p:spPr>
        <p:txBody>
          <a:bodyPr wrap="square" rtlCol="0">
            <a:spAutoFit/>
          </a:bodyPr>
          <a:lstStyle/>
          <a:p>
            <a:r>
              <a:rPr lang="sk-SK" sz="894" dirty="0"/>
              <a:t>Medzi vysokoškolákmi na internáte:</a:t>
            </a:r>
          </a:p>
          <a:p>
            <a:pPr marL="139303" indent="-139303">
              <a:buFontTx/>
              <a:buChar char="-"/>
            </a:pPr>
            <a:r>
              <a:rPr lang="sk-SK" sz="894" dirty="0"/>
              <a:t>Počúvaj, čo keby sme tu začali chovať prasa?</a:t>
            </a:r>
          </a:p>
          <a:p>
            <a:pPr marL="139303" indent="-139303">
              <a:buFontTx/>
              <a:buChar char="-"/>
            </a:pPr>
            <a:r>
              <a:rPr lang="sk-SK" sz="894" dirty="0"/>
              <a:t>Čo ti šibe? A čo ten smrad a špina?</a:t>
            </a:r>
          </a:p>
          <a:p>
            <a:pPr marL="139303" indent="-139303">
              <a:buFontTx/>
              <a:buChar char="-"/>
            </a:pPr>
            <a:r>
              <a:rPr lang="sk-SK" sz="894" dirty="0"/>
              <a:t>Sa neboj, však ono si zvykne...</a:t>
            </a:r>
          </a:p>
        </p:txBody>
      </p:sp>
      <p:sp>
        <p:nvSpPr>
          <p:cNvPr id="14" name="BlokTextu 13"/>
          <p:cNvSpPr txBox="1"/>
          <p:nvPr/>
        </p:nvSpPr>
        <p:spPr>
          <a:xfrm>
            <a:off x="8297170" y="3863951"/>
            <a:ext cx="1479109" cy="892809"/>
          </a:xfrm>
          <a:prstGeom prst="rect">
            <a:avLst/>
          </a:prstGeom>
          <a:noFill/>
          <a:ln>
            <a:solidFill>
              <a:srgbClr val="00B050"/>
            </a:solidFill>
          </a:ln>
        </p:spPr>
        <p:txBody>
          <a:bodyPr wrap="square" rtlCol="0">
            <a:spAutoFit/>
          </a:bodyPr>
          <a:lstStyle/>
          <a:p>
            <a:r>
              <a:rPr lang="sk-SK" sz="894" dirty="0"/>
              <a:t>Ako sa volá školský western?</a:t>
            </a:r>
          </a:p>
          <a:p>
            <a:endParaRPr lang="sk-SK" sz="894" dirty="0"/>
          </a:p>
          <a:p>
            <a:r>
              <a:rPr lang="sk-SK" sz="894" dirty="0"/>
              <a:t>Sedem nedostatočných!</a:t>
            </a:r>
          </a:p>
          <a:p>
            <a:r>
              <a:rPr lang="sk-SK" sz="1625" b="1" dirty="0"/>
              <a:t> 5,5,5,5,5,5,5</a:t>
            </a:r>
          </a:p>
        </p:txBody>
      </p:sp>
      <p:sp>
        <p:nvSpPr>
          <p:cNvPr id="15" name="Obdĺžnik 14"/>
          <p:cNvSpPr/>
          <p:nvPr/>
        </p:nvSpPr>
        <p:spPr>
          <a:xfrm>
            <a:off x="5216007" y="5077250"/>
            <a:ext cx="4465929" cy="642740"/>
          </a:xfrm>
          <a:prstGeom prst="rect">
            <a:avLst/>
          </a:prstGeom>
          <a:ln>
            <a:solidFill>
              <a:srgbClr val="660033"/>
            </a:solidFill>
          </a:ln>
        </p:spPr>
        <p:txBody>
          <a:bodyPr wrap="square">
            <a:spAutoFit/>
          </a:bodyPr>
          <a:lstStyle/>
          <a:p>
            <a:r>
              <a:rPr lang="sk-SK" sz="894" dirty="0">
                <a:solidFill>
                  <a:srgbClr val="333333"/>
                </a:solidFill>
                <a:latin typeface="Roboto Condensed"/>
              </a:rPr>
              <a:t>Volá mamička učiteľke matematiky:</a:t>
            </a:r>
            <a:r>
              <a:rPr lang="sk-SK" sz="894" dirty="0"/>
              <a:t/>
            </a:r>
            <a:br>
              <a:rPr lang="sk-SK" sz="894" dirty="0"/>
            </a:br>
            <a:r>
              <a:rPr lang="sk-SK" sz="894" dirty="0">
                <a:solidFill>
                  <a:srgbClr val="333333"/>
                </a:solidFill>
                <a:latin typeface="Roboto Condensed"/>
              </a:rPr>
              <a:t>- Prosím vás, aby ste nedávali deťom príklady, kde stojí pivo 25 </a:t>
            </a:r>
            <a:r>
              <a:rPr lang="sk-SK" sz="894" dirty="0" smtClean="0">
                <a:solidFill>
                  <a:srgbClr val="333333"/>
                </a:solidFill>
                <a:latin typeface="Roboto Condensed"/>
              </a:rPr>
              <a:t>centov.</a:t>
            </a:r>
            <a:endParaRPr lang="sk-SK" sz="894" dirty="0">
              <a:solidFill>
                <a:srgbClr val="333333"/>
              </a:solidFill>
              <a:latin typeface="Roboto Condensed"/>
            </a:endParaRPr>
          </a:p>
          <a:p>
            <a:r>
              <a:rPr lang="sk-SK" sz="894" dirty="0">
                <a:solidFill>
                  <a:srgbClr val="333333"/>
                </a:solidFill>
                <a:latin typeface="Roboto Condensed"/>
              </a:rPr>
              <a:t>  Manžel pomáhal dcére s domácou úlohou a potom z toho celú noc nemohol zaspať.</a:t>
            </a:r>
            <a:endParaRPr lang="sk-SK" sz="894" dirty="0"/>
          </a:p>
        </p:txBody>
      </p:sp>
      <p:sp>
        <p:nvSpPr>
          <p:cNvPr id="16" name="Obdĺžnik 15"/>
          <p:cNvSpPr/>
          <p:nvPr/>
        </p:nvSpPr>
        <p:spPr>
          <a:xfrm>
            <a:off x="5195544" y="5987509"/>
            <a:ext cx="2671730" cy="642740"/>
          </a:xfrm>
          <a:prstGeom prst="rect">
            <a:avLst/>
          </a:prstGeom>
          <a:ln>
            <a:solidFill>
              <a:schemeClr val="tx2">
                <a:lumMod val="60000"/>
                <a:lumOff val="40000"/>
              </a:schemeClr>
            </a:solidFill>
          </a:ln>
        </p:spPr>
        <p:txBody>
          <a:bodyPr wrap="square">
            <a:spAutoFit/>
          </a:bodyPr>
          <a:lstStyle/>
          <a:p>
            <a:r>
              <a:rPr lang="sk-SK" sz="894" dirty="0">
                <a:solidFill>
                  <a:srgbClr val="484848"/>
                </a:solidFill>
                <a:latin typeface="trebuchet ms" panose="020B0603020202020204" pitchFamily="34" charset="0"/>
              </a:rPr>
              <a:t>Mirko, čo povedal </a:t>
            </a:r>
            <a:r>
              <a:rPr lang="sk-SK" sz="894" dirty="0" err="1">
                <a:solidFill>
                  <a:srgbClr val="484848"/>
                </a:solidFill>
                <a:latin typeface="trebuchet ms" panose="020B0603020202020204" pitchFamily="34" charset="0"/>
              </a:rPr>
              <a:t>tatinko</a:t>
            </a:r>
            <a:r>
              <a:rPr lang="sk-SK" sz="894" dirty="0">
                <a:solidFill>
                  <a:srgbClr val="484848"/>
                </a:solidFill>
                <a:latin typeface="trebuchet ms" panose="020B0603020202020204" pitchFamily="34" charset="0"/>
              </a:rPr>
              <a:t> na tvoje vysvedčenie? </a:t>
            </a:r>
            <a:r>
              <a:rPr lang="sk-SK" sz="894" dirty="0"/>
              <a:t/>
            </a:r>
            <a:br>
              <a:rPr lang="sk-SK" sz="894" dirty="0"/>
            </a:br>
            <a:r>
              <a:rPr lang="sk-SK" sz="894" dirty="0">
                <a:solidFill>
                  <a:srgbClr val="484848"/>
                </a:solidFill>
                <a:latin typeface="trebuchet ms" panose="020B0603020202020204" pitchFamily="34" charset="0"/>
              </a:rPr>
              <a:t>- Nič, len krútil hlavou. </a:t>
            </a:r>
            <a:r>
              <a:rPr lang="sk-SK" sz="894" dirty="0"/>
              <a:t/>
            </a:r>
            <a:br>
              <a:rPr lang="sk-SK" sz="894" dirty="0"/>
            </a:br>
            <a:r>
              <a:rPr lang="sk-SK" sz="894" dirty="0">
                <a:solidFill>
                  <a:srgbClr val="484848"/>
                </a:solidFill>
                <a:latin typeface="trebuchet ms" panose="020B0603020202020204" pitchFamily="34" charset="0"/>
              </a:rPr>
              <a:t>- Takže to nebolo tak strašné, nie? </a:t>
            </a:r>
            <a:r>
              <a:rPr lang="sk-SK" sz="894" dirty="0"/>
              <a:t/>
            </a:r>
            <a:br>
              <a:rPr lang="sk-SK" sz="894" dirty="0"/>
            </a:br>
            <a:r>
              <a:rPr lang="sk-SK" sz="894" dirty="0">
                <a:solidFill>
                  <a:srgbClr val="484848"/>
                </a:solidFill>
                <a:latin typeface="trebuchet ms" panose="020B0603020202020204" pitchFamily="34" charset="0"/>
              </a:rPr>
              <a:t>- Bolo, on krútil mojou hlavou...</a:t>
            </a:r>
            <a:endParaRPr lang="sk-SK" sz="894" dirty="0"/>
          </a:p>
        </p:txBody>
      </p:sp>
      <p:sp>
        <p:nvSpPr>
          <p:cNvPr id="17" name="Obdĺžnik 16"/>
          <p:cNvSpPr/>
          <p:nvPr/>
        </p:nvSpPr>
        <p:spPr>
          <a:xfrm>
            <a:off x="8020932" y="5924340"/>
            <a:ext cx="1696721" cy="642740"/>
          </a:xfrm>
          <a:prstGeom prst="rect">
            <a:avLst/>
          </a:prstGeom>
          <a:ln>
            <a:solidFill>
              <a:schemeClr val="accent6">
                <a:lumMod val="40000"/>
                <a:lumOff val="60000"/>
              </a:schemeClr>
            </a:solidFill>
          </a:ln>
        </p:spPr>
        <p:txBody>
          <a:bodyPr wrap="square">
            <a:spAutoFit/>
          </a:bodyPr>
          <a:lstStyle/>
          <a:p>
            <a:r>
              <a:rPr lang="sk-SK" sz="894" dirty="0">
                <a:solidFill>
                  <a:srgbClr val="484848"/>
                </a:solidFill>
                <a:latin typeface="trebuchet ms" panose="020B0603020202020204" pitchFamily="34" charset="0"/>
              </a:rPr>
              <a:t>Pani učiteľka, cestou do školy </a:t>
            </a:r>
          </a:p>
          <a:p>
            <a:r>
              <a:rPr lang="sk-SK" sz="894" dirty="0">
                <a:solidFill>
                  <a:srgbClr val="484848"/>
                </a:solidFill>
                <a:latin typeface="trebuchet ms" panose="020B0603020202020204" pitchFamily="34" charset="0"/>
              </a:rPr>
              <a:t>ma prepadli zlodeji. </a:t>
            </a:r>
            <a:br>
              <a:rPr lang="sk-SK" sz="894" dirty="0">
                <a:solidFill>
                  <a:srgbClr val="484848"/>
                </a:solidFill>
                <a:latin typeface="trebuchet ms" panose="020B0603020202020204" pitchFamily="34" charset="0"/>
              </a:rPr>
            </a:br>
            <a:r>
              <a:rPr lang="sk-SK" sz="894" dirty="0">
                <a:solidFill>
                  <a:srgbClr val="484848"/>
                </a:solidFill>
                <a:latin typeface="trebuchet ms" panose="020B0603020202020204" pitchFamily="34" charset="0"/>
              </a:rPr>
              <a:t>- A čo ti ukradli? </a:t>
            </a:r>
            <a:br>
              <a:rPr lang="sk-SK" sz="894" dirty="0">
                <a:solidFill>
                  <a:srgbClr val="484848"/>
                </a:solidFill>
                <a:latin typeface="trebuchet ms" panose="020B0603020202020204" pitchFamily="34" charset="0"/>
              </a:rPr>
            </a:br>
            <a:r>
              <a:rPr lang="sk-SK" sz="894" dirty="0">
                <a:solidFill>
                  <a:srgbClr val="484848"/>
                </a:solidFill>
                <a:latin typeface="trebuchet ms" panose="020B0603020202020204" pitchFamily="34" charset="0"/>
              </a:rPr>
              <a:t>- Domácu úlohu!</a:t>
            </a:r>
          </a:p>
        </p:txBody>
      </p:sp>
      <p:sp>
        <p:nvSpPr>
          <p:cNvPr id="18" name="BlokTextu 17"/>
          <p:cNvSpPr txBox="1"/>
          <p:nvPr/>
        </p:nvSpPr>
        <p:spPr>
          <a:xfrm>
            <a:off x="7232885" y="215695"/>
            <a:ext cx="421910" cy="229935"/>
          </a:xfrm>
          <a:prstGeom prst="rect">
            <a:avLst/>
          </a:prstGeom>
          <a:noFill/>
        </p:spPr>
        <p:txBody>
          <a:bodyPr wrap="none" rtlCol="0">
            <a:spAutoFit/>
          </a:bodyPr>
          <a:lstStyle/>
          <a:p>
            <a:r>
              <a:rPr lang="sk-SK" sz="894" dirty="0"/>
              <a:t>- 17 -</a:t>
            </a:r>
          </a:p>
        </p:txBody>
      </p:sp>
    </p:spTree>
    <p:extLst>
      <p:ext uri="{BB962C8B-B14F-4D97-AF65-F5344CB8AC3E}">
        <p14:creationId xmlns:p14="http://schemas.microsoft.com/office/powerpoint/2010/main" val="983745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kTextu 2"/>
          <p:cNvSpPr txBox="1"/>
          <p:nvPr/>
        </p:nvSpPr>
        <p:spPr>
          <a:xfrm>
            <a:off x="6944983" y="212736"/>
            <a:ext cx="953638" cy="229935"/>
          </a:xfrm>
          <a:prstGeom prst="rect">
            <a:avLst/>
          </a:prstGeom>
          <a:noFill/>
        </p:spPr>
        <p:txBody>
          <a:bodyPr wrap="square" rtlCol="0">
            <a:spAutoFit/>
          </a:bodyPr>
          <a:lstStyle/>
          <a:p>
            <a:r>
              <a:rPr lang="sk-SK" sz="894" dirty="0"/>
              <a:t>- 5 -</a:t>
            </a:r>
          </a:p>
        </p:txBody>
      </p:sp>
      <p:sp>
        <p:nvSpPr>
          <p:cNvPr id="4" name="Obdĺžnik 3"/>
          <p:cNvSpPr/>
          <p:nvPr/>
        </p:nvSpPr>
        <p:spPr>
          <a:xfrm>
            <a:off x="6226638" y="427832"/>
            <a:ext cx="1991251" cy="267446"/>
          </a:xfrm>
          <a:prstGeom prst="rect">
            <a:avLst/>
          </a:prstGeom>
        </p:spPr>
        <p:txBody>
          <a:bodyPr wrap="none">
            <a:spAutoFit/>
          </a:bodyPr>
          <a:lstStyle/>
          <a:p>
            <a:r>
              <a:rPr lang="sk-SK" sz="1138" dirty="0">
                <a:latin typeface="Harrington" panose="04040505050A02020702" pitchFamily="82" charset="0"/>
              </a:rPr>
              <a:t>Z nášho redakčného archívu</a:t>
            </a:r>
          </a:p>
        </p:txBody>
      </p:sp>
      <p:pic>
        <p:nvPicPr>
          <p:cNvPr id="5" name="Obrázok 4"/>
          <p:cNvPicPr>
            <a:picLocks noChangeAspect="1"/>
          </p:cNvPicPr>
          <p:nvPr/>
        </p:nvPicPr>
        <p:blipFill>
          <a:blip r:embed="rId2"/>
          <a:stretch>
            <a:fillRect/>
          </a:stretch>
        </p:blipFill>
        <p:spPr>
          <a:xfrm>
            <a:off x="5037343" y="1172501"/>
            <a:ext cx="2776166" cy="2078728"/>
          </a:xfrm>
          <a:prstGeom prst="rect">
            <a:avLst/>
          </a:prstGeom>
          <a:ln>
            <a:solidFill>
              <a:srgbClr val="FFC000"/>
            </a:solidFill>
          </a:ln>
        </p:spPr>
      </p:pic>
      <p:pic>
        <p:nvPicPr>
          <p:cNvPr id="2" name="Obrázok 1"/>
          <p:cNvPicPr>
            <a:picLocks noChangeAspect="1"/>
          </p:cNvPicPr>
          <p:nvPr/>
        </p:nvPicPr>
        <p:blipFill>
          <a:blip r:embed="rId3"/>
          <a:stretch>
            <a:fillRect/>
          </a:stretch>
        </p:blipFill>
        <p:spPr>
          <a:xfrm>
            <a:off x="8024105" y="1050321"/>
            <a:ext cx="1642409" cy="2070916"/>
          </a:xfrm>
          <a:prstGeom prst="rect">
            <a:avLst/>
          </a:prstGeom>
          <a:ln>
            <a:solidFill>
              <a:srgbClr val="FFC000"/>
            </a:solidFill>
          </a:ln>
        </p:spPr>
      </p:pic>
      <p:pic>
        <p:nvPicPr>
          <p:cNvPr id="6" name="Obrázok 5"/>
          <p:cNvPicPr>
            <a:picLocks noChangeAspect="1"/>
          </p:cNvPicPr>
          <p:nvPr/>
        </p:nvPicPr>
        <p:blipFill rotWithShape="1">
          <a:blip r:embed="rId4"/>
          <a:srcRect l="4454" t="31866" r="9643" b="6159"/>
          <a:stretch/>
        </p:blipFill>
        <p:spPr>
          <a:xfrm>
            <a:off x="5136984" y="4173452"/>
            <a:ext cx="1931198" cy="1857767"/>
          </a:xfrm>
          <a:prstGeom prst="rect">
            <a:avLst/>
          </a:prstGeom>
          <a:ln>
            <a:solidFill>
              <a:srgbClr val="FFC000"/>
            </a:solidFill>
          </a:ln>
        </p:spPr>
      </p:pic>
      <p:pic>
        <p:nvPicPr>
          <p:cNvPr id="7" name="Obrázok 6"/>
          <p:cNvPicPr>
            <a:picLocks noChangeAspect="1"/>
          </p:cNvPicPr>
          <p:nvPr/>
        </p:nvPicPr>
        <p:blipFill>
          <a:blip r:embed="rId5"/>
          <a:stretch>
            <a:fillRect/>
          </a:stretch>
        </p:blipFill>
        <p:spPr>
          <a:xfrm>
            <a:off x="7222263" y="3990587"/>
            <a:ext cx="2557513" cy="1918135"/>
          </a:xfrm>
          <a:prstGeom prst="rect">
            <a:avLst/>
          </a:prstGeom>
          <a:ln>
            <a:solidFill>
              <a:srgbClr val="FFC000"/>
            </a:solidFill>
          </a:ln>
        </p:spPr>
      </p:pic>
      <p:sp>
        <p:nvSpPr>
          <p:cNvPr id="9" name="BlokTextu 8"/>
          <p:cNvSpPr txBox="1"/>
          <p:nvPr/>
        </p:nvSpPr>
        <p:spPr>
          <a:xfrm>
            <a:off x="7723033" y="3328342"/>
            <a:ext cx="2155329" cy="400110"/>
          </a:xfrm>
          <a:prstGeom prst="rect">
            <a:avLst/>
          </a:prstGeom>
          <a:noFill/>
        </p:spPr>
        <p:txBody>
          <a:bodyPr wrap="square" rtlCol="0">
            <a:spAutoFit/>
          </a:bodyPr>
          <a:lstStyle/>
          <a:p>
            <a:r>
              <a:rPr lang="sk-SK" sz="1000" dirty="0"/>
              <a:t>rok 2008 – </a:t>
            </a:r>
            <a:r>
              <a:rPr lang="sk-SK" sz="1000" dirty="0" smtClean="0"/>
              <a:t>Simona  </a:t>
            </a:r>
            <a:r>
              <a:rPr lang="sk-SK" sz="1000" dirty="0" err="1"/>
              <a:t>Kirešová</a:t>
            </a:r>
            <a:r>
              <a:rPr lang="sk-SK" sz="1000" dirty="0"/>
              <a:t>  napísala básničku  k  45. výročiu školy</a:t>
            </a:r>
          </a:p>
        </p:txBody>
      </p:sp>
      <p:sp>
        <p:nvSpPr>
          <p:cNvPr id="10" name="BlokTextu 9"/>
          <p:cNvSpPr txBox="1"/>
          <p:nvPr/>
        </p:nvSpPr>
        <p:spPr>
          <a:xfrm>
            <a:off x="7218645" y="6110108"/>
            <a:ext cx="2608926" cy="577081"/>
          </a:xfrm>
          <a:prstGeom prst="rect">
            <a:avLst/>
          </a:prstGeom>
          <a:noFill/>
        </p:spPr>
        <p:txBody>
          <a:bodyPr wrap="square" rtlCol="0">
            <a:spAutoFit/>
          </a:bodyPr>
          <a:lstStyle/>
          <a:p>
            <a:pPr algn="just"/>
            <a:r>
              <a:rPr lang="sk-SK" sz="1050" dirty="0"/>
              <a:t>Zima v šk. roku 2006-2007 bola bohatá </a:t>
            </a:r>
            <a:endParaRPr lang="sk-SK" sz="1050" dirty="0" smtClean="0"/>
          </a:p>
          <a:p>
            <a:pPr algn="just"/>
            <a:r>
              <a:rPr lang="sk-SK" sz="1050" dirty="0" smtClean="0"/>
              <a:t>na </a:t>
            </a:r>
            <a:r>
              <a:rPr lang="sk-SK" sz="1050" dirty="0"/>
              <a:t>sneh. Žiakom a Mgr. </a:t>
            </a:r>
            <a:r>
              <a:rPr lang="sk-SK" sz="1050" dirty="0" err="1"/>
              <a:t>Pačutovi</a:t>
            </a:r>
            <a:r>
              <a:rPr lang="sk-SK" sz="1050" dirty="0"/>
              <a:t> stačil </a:t>
            </a:r>
            <a:endParaRPr lang="sk-SK" sz="1050" dirty="0" smtClean="0"/>
          </a:p>
          <a:p>
            <a:pPr algn="just"/>
            <a:r>
              <a:rPr lang="sk-SK" sz="1050" dirty="0" smtClean="0"/>
              <a:t>na </a:t>
            </a:r>
            <a:r>
              <a:rPr lang="sk-SK" sz="1050" dirty="0"/>
              <a:t>vytvorenie sochy psa len modrý sprej.</a:t>
            </a:r>
          </a:p>
        </p:txBody>
      </p:sp>
      <p:sp>
        <p:nvSpPr>
          <p:cNvPr id="11" name="BlokTextu 10"/>
          <p:cNvSpPr txBox="1"/>
          <p:nvPr/>
        </p:nvSpPr>
        <p:spPr>
          <a:xfrm>
            <a:off x="5344803" y="3493950"/>
            <a:ext cx="2347767" cy="253916"/>
          </a:xfrm>
          <a:prstGeom prst="rect">
            <a:avLst/>
          </a:prstGeom>
          <a:noFill/>
        </p:spPr>
        <p:txBody>
          <a:bodyPr wrap="square" rtlCol="0">
            <a:spAutoFit/>
          </a:bodyPr>
          <a:lstStyle/>
          <a:p>
            <a:r>
              <a:rPr lang="sk-SK" sz="1050" dirty="0"/>
              <a:t>školský časopis Komenského kamarát</a:t>
            </a:r>
          </a:p>
        </p:txBody>
      </p:sp>
      <p:sp>
        <p:nvSpPr>
          <p:cNvPr id="12" name="BlokTextu 11"/>
          <p:cNvSpPr txBox="1"/>
          <p:nvPr/>
        </p:nvSpPr>
        <p:spPr>
          <a:xfrm>
            <a:off x="5178009" y="6247970"/>
            <a:ext cx="2097258" cy="400110"/>
          </a:xfrm>
          <a:prstGeom prst="rect">
            <a:avLst/>
          </a:prstGeom>
          <a:noFill/>
        </p:spPr>
        <p:txBody>
          <a:bodyPr wrap="square" rtlCol="0">
            <a:spAutoFit/>
          </a:bodyPr>
          <a:lstStyle/>
          <a:p>
            <a:r>
              <a:rPr lang="sk-SK" sz="1000" dirty="0"/>
              <a:t>rok 2008 –  </a:t>
            </a:r>
            <a:r>
              <a:rPr lang="sk-SK" sz="1000" dirty="0" err="1" smtClean="0"/>
              <a:t>predprázdninová</a:t>
            </a:r>
            <a:r>
              <a:rPr lang="sk-SK" sz="1000" dirty="0" smtClean="0"/>
              <a:t> básnička </a:t>
            </a:r>
            <a:r>
              <a:rPr lang="sk-SK" sz="1000" dirty="0"/>
              <a:t>Tomáša </a:t>
            </a:r>
            <a:r>
              <a:rPr lang="sk-SK" sz="1000" dirty="0" err="1"/>
              <a:t>Mochnáča</a:t>
            </a:r>
            <a:endParaRPr lang="sk-SK" sz="1000" dirty="0"/>
          </a:p>
        </p:txBody>
      </p:sp>
      <p:sp>
        <p:nvSpPr>
          <p:cNvPr id="8" name="BlokTextu 7"/>
          <p:cNvSpPr txBox="1"/>
          <p:nvPr/>
        </p:nvSpPr>
        <p:spPr>
          <a:xfrm>
            <a:off x="1442842" y="435393"/>
            <a:ext cx="1677062" cy="261610"/>
          </a:xfrm>
          <a:prstGeom prst="rect">
            <a:avLst/>
          </a:prstGeom>
          <a:noFill/>
        </p:spPr>
        <p:txBody>
          <a:bodyPr wrap="none" rtlCol="0">
            <a:spAutoFit/>
          </a:bodyPr>
          <a:lstStyle/>
          <a:p>
            <a:r>
              <a:rPr lang="sk-SK" sz="1100" dirty="0"/>
              <a:t>Módne trendy pre mládež</a:t>
            </a:r>
          </a:p>
        </p:txBody>
      </p:sp>
      <p:sp>
        <p:nvSpPr>
          <p:cNvPr id="13" name="Obdĺžnik 12"/>
          <p:cNvSpPr/>
          <p:nvPr/>
        </p:nvSpPr>
        <p:spPr>
          <a:xfrm>
            <a:off x="42951" y="697003"/>
            <a:ext cx="4783796" cy="5847755"/>
          </a:xfrm>
          <a:prstGeom prst="rect">
            <a:avLst/>
          </a:prstGeom>
        </p:spPr>
        <p:txBody>
          <a:bodyPr wrap="square">
            <a:spAutoFit/>
          </a:bodyPr>
          <a:lstStyle/>
          <a:p>
            <a:pPr algn="ctr"/>
            <a:r>
              <a:rPr lang="en-US" sz="1100" b="1" dirty="0" err="1">
                <a:latin typeface="Calibri" panose="020F0502020204030204" pitchFamily="34" charset="0"/>
                <a:ea typeface="MS Mincho"/>
                <a:cs typeface="Calibri" panose="020F0502020204030204" pitchFamily="34" charset="0"/>
              </a:rPr>
              <a:t>Čo</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sa</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aktuálne</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nosí</a:t>
            </a:r>
            <a:r>
              <a:rPr lang="en-US" sz="1100" b="1" dirty="0">
                <a:latin typeface="Calibri" panose="020F0502020204030204" pitchFamily="34" charset="0"/>
                <a:ea typeface="MS Mincho"/>
                <a:cs typeface="Calibri" panose="020F0502020204030204" pitchFamily="34" charset="0"/>
              </a:rPr>
              <a:t>/</a:t>
            </a:r>
            <a:r>
              <a:rPr lang="en-US" sz="1100" b="1" dirty="0" err="1">
                <a:latin typeface="Calibri" panose="020F0502020204030204" pitchFamily="34" charset="0"/>
                <a:ea typeface="MS Mincho"/>
                <a:cs typeface="Calibri" panose="020F0502020204030204" pitchFamily="34" charset="0"/>
              </a:rPr>
              <a:t>nenosí</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Viete</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čo</a:t>
            </a:r>
            <a:r>
              <a:rPr lang="en-US" sz="1100" b="1" dirty="0">
                <a:latin typeface="Calibri" panose="020F0502020204030204" pitchFamily="34" charset="0"/>
                <a:ea typeface="MS Mincho"/>
                <a:cs typeface="Calibri" panose="020F0502020204030204" pitchFamily="34" charset="0"/>
              </a:rPr>
              <a:t> je v </a:t>
            </a:r>
            <a:r>
              <a:rPr lang="en-US" sz="1100" b="1" dirty="0" err="1">
                <a:latin typeface="Calibri" panose="020F0502020204030204" pitchFamily="34" charset="0"/>
                <a:ea typeface="MS Mincho"/>
                <a:cs typeface="Calibri" panose="020F0502020204030204" pitchFamily="34" charset="0"/>
              </a:rPr>
              <a:t>móde</a:t>
            </a:r>
            <a:r>
              <a:rPr lang="en-US" sz="1100" b="1" dirty="0">
                <a:latin typeface="Calibri" panose="020F0502020204030204" pitchFamily="34" charset="0"/>
                <a:ea typeface="MS Mincho"/>
                <a:cs typeface="Calibri" panose="020F0502020204030204" pitchFamily="34" charset="0"/>
              </a:rPr>
              <a:t> IN a </a:t>
            </a:r>
            <a:r>
              <a:rPr lang="en-US" sz="1100" b="1" dirty="0" err="1">
                <a:latin typeface="Calibri" panose="020F0502020204030204" pitchFamily="34" charset="0"/>
                <a:ea typeface="MS Mincho"/>
                <a:cs typeface="Calibri" panose="020F0502020204030204" pitchFamily="34" charset="0"/>
              </a:rPr>
              <a:t>čo</a:t>
            </a:r>
            <a:r>
              <a:rPr lang="en-US" sz="1100" b="1" dirty="0">
                <a:latin typeface="Calibri" panose="020F0502020204030204" pitchFamily="34" charset="0"/>
                <a:ea typeface="MS Mincho"/>
                <a:cs typeface="Calibri" panose="020F0502020204030204" pitchFamily="34" charset="0"/>
              </a:rPr>
              <a:t> je OUT?</a:t>
            </a:r>
            <a:endParaRPr lang="sk-SK" sz="1100" dirty="0">
              <a:latin typeface="Calibri" panose="020F0502020204030204" pitchFamily="34" charset="0"/>
              <a:ea typeface="MS Mincho"/>
              <a:cs typeface="Calibri" panose="020F0502020204030204" pitchFamily="34" charset="0"/>
            </a:endParaRPr>
          </a:p>
          <a:p>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r>
              <a:rPr lang="en-US" sz="1100" b="1" dirty="0" err="1">
                <a:latin typeface="Calibri" panose="020F0502020204030204" pitchFamily="34" charset="0"/>
                <a:ea typeface="MS Mincho"/>
                <a:cs typeface="Calibri" panose="020F0502020204030204" pitchFamily="34" charset="0"/>
              </a:rPr>
              <a:t>Štýloví</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žiaci</a:t>
            </a:r>
            <a:r>
              <a:rPr lang="en-US" sz="1100" b="1" dirty="0">
                <a:latin typeface="Calibri" panose="020F0502020204030204" pitchFamily="34" charset="0"/>
                <a:ea typeface="MS Mincho"/>
                <a:cs typeface="Calibri" panose="020F0502020204030204" pitchFamily="34" charset="0"/>
              </a:rPr>
              <a:t> ZŠ </a:t>
            </a:r>
            <a:r>
              <a:rPr lang="en-US" sz="1100" b="1" dirty="0" err="1">
                <a:latin typeface="Calibri" panose="020F0502020204030204" pitchFamily="34" charset="0"/>
                <a:ea typeface="MS Mincho"/>
                <a:cs typeface="Calibri" panose="020F0502020204030204" pitchFamily="34" charset="0"/>
              </a:rPr>
              <a:t>Komenského</a:t>
            </a:r>
            <a:r>
              <a:rPr lang="en-US" sz="1100" b="1" dirty="0">
                <a:latin typeface="Calibri" panose="020F0502020204030204" pitchFamily="34" charset="0"/>
                <a:ea typeface="MS Mincho"/>
                <a:cs typeface="Calibri" panose="020F0502020204030204" pitchFamily="34" charset="0"/>
              </a:rPr>
              <a:t> – </a:t>
            </a:r>
            <a:r>
              <a:rPr lang="en-US" sz="1100" b="1" dirty="0" err="1">
                <a:latin typeface="Calibri" panose="020F0502020204030204" pitchFamily="34" charset="0"/>
                <a:ea typeface="MS Mincho"/>
                <a:cs typeface="Calibri" panose="020F0502020204030204" pitchFamily="34" charset="0"/>
              </a:rPr>
              <a:t>čítajte</a:t>
            </a:r>
            <a:r>
              <a:rPr lang="en-US" sz="1100" b="1" dirty="0">
                <a:latin typeface="Calibri" panose="020F0502020204030204" pitchFamily="34" charset="0"/>
                <a:ea typeface="MS Mincho"/>
                <a:cs typeface="Calibri" panose="020F0502020204030204" pitchFamily="34" charset="0"/>
              </a:rPr>
              <a:t> </a:t>
            </a:r>
            <a:r>
              <a:rPr lang="en-US" sz="1100" b="1" dirty="0" err="1">
                <a:latin typeface="Calibri" panose="020F0502020204030204" pitchFamily="34" charset="0"/>
                <a:ea typeface="MS Mincho"/>
                <a:cs typeface="Calibri" panose="020F0502020204030204" pitchFamily="34" charset="0"/>
              </a:rPr>
              <a:t>pozorne</a:t>
            </a:r>
            <a:r>
              <a:rPr lang="sk-SK" sz="1100" b="1" dirty="0">
                <a:latin typeface="Calibri" panose="020F0502020204030204" pitchFamily="34" charset="0"/>
                <a:ea typeface="MS Mincho"/>
                <a:cs typeface="Calibri" panose="020F0502020204030204" pitchFamily="34" charset="0"/>
              </a:rPr>
              <a:t>!</a:t>
            </a:r>
          </a:p>
          <a:p>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pPr algn="just"/>
            <a:r>
              <a:rPr lang="en-US" sz="1100" dirty="0">
                <a:latin typeface="Calibri" panose="020F0502020204030204" pitchFamily="34" charset="0"/>
                <a:ea typeface="MS Mincho"/>
                <a:cs typeface="Calibri" panose="020F0502020204030204" pitchFamily="34" charset="0"/>
              </a:rPr>
              <a:t>RETRO </a:t>
            </a:r>
            <a:r>
              <a:rPr lang="en-US" sz="1100" dirty="0" err="1">
                <a:latin typeface="Calibri" panose="020F0502020204030204" pitchFamily="34" charset="0"/>
                <a:ea typeface="MS Mincho"/>
                <a:cs typeface="Calibri" panose="020F0502020204030204" pitchFamily="34" charset="0"/>
              </a:rPr>
              <a:t>štýl</a:t>
            </a:r>
            <a:r>
              <a:rPr lang="en-US" sz="1100" dirty="0">
                <a:latin typeface="Calibri" panose="020F0502020204030204" pitchFamily="34" charset="0"/>
                <a:ea typeface="MS Mincho"/>
                <a:cs typeface="Calibri" panose="020F0502020204030204" pitchFamily="34" charset="0"/>
              </a:rPr>
              <a:t> je </a:t>
            </a:r>
            <a:r>
              <a:rPr lang="en-US" sz="1100" dirty="0" err="1">
                <a:latin typeface="Calibri" panose="020F0502020204030204" pitchFamily="34" charset="0"/>
                <a:ea typeface="MS Mincho"/>
                <a:cs typeface="Calibri" panose="020F0502020204030204" pitchFamily="34" charset="0"/>
              </a:rPr>
              <a:t>nasp</a:t>
            </a:r>
            <a:r>
              <a:rPr lang="sk-SK" sz="1100" dirty="0">
                <a:latin typeface="Calibri" panose="020F0502020204030204" pitchFamily="34" charset="0"/>
                <a:ea typeface="MS Mincho"/>
                <a:cs typeface="Calibri" panose="020F0502020204030204" pitchFamily="34" charset="0"/>
              </a:rPr>
              <a:t>ä</a:t>
            </a:r>
            <a:r>
              <a:rPr lang="en-US" sz="1100" dirty="0">
                <a:latin typeface="Calibri" panose="020F0502020204030204" pitchFamily="34" charset="0"/>
                <a:ea typeface="MS Mincho"/>
                <a:cs typeface="Calibri" panose="020F0502020204030204" pitchFamily="34" charset="0"/>
              </a:rPr>
              <a:t>ť v </a:t>
            </a:r>
            <a:r>
              <a:rPr lang="en-US" sz="1100" dirty="0" err="1">
                <a:latin typeface="Calibri" panose="020F0502020204030204" pitchFamily="34" charset="0"/>
                <a:ea typeface="MS Mincho"/>
                <a:cs typeface="Calibri" panose="020F0502020204030204" pitchFamily="34" charset="0"/>
              </a:rPr>
              <a:t>hre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Dedkov</a:t>
            </a:r>
            <a:r>
              <a:rPr lang="sk-SK" sz="1100" dirty="0">
                <a:latin typeface="Calibri" panose="020F0502020204030204" pitchFamily="34" charset="0"/>
                <a:ea typeface="MS Mincho"/>
                <a:cs typeface="Calibri" panose="020F0502020204030204" pitchFamily="34" charset="0"/>
              </a:rPr>
              <a:t>a</a:t>
            </a:r>
            <a:r>
              <a:rPr lang="en-US" sz="1100" dirty="0">
                <a:latin typeface="Calibri" panose="020F0502020204030204" pitchFamily="34" charset="0"/>
                <a:ea typeface="MS Mincho"/>
                <a:cs typeface="Calibri" panose="020F0502020204030204" pitchFamily="34" charset="0"/>
              </a:rPr>
              <a:t> k</a:t>
            </a:r>
            <a:r>
              <a:rPr lang="sk-SK" sz="1100" dirty="0">
                <a:latin typeface="Calibri" panose="020F0502020204030204" pitchFamily="34" charset="0"/>
                <a:ea typeface="MS Mincho"/>
                <a:cs typeface="Calibri" panose="020F0502020204030204" pitchFamily="34" charset="0"/>
              </a:rPr>
              <a:t>á</a:t>
            </a:r>
            <a:r>
              <a:rPr lang="en-US" sz="1100" dirty="0" err="1">
                <a:latin typeface="Calibri" panose="020F0502020204030204" pitchFamily="34" charset="0"/>
                <a:ea typeface="MS Mincho"/>
                <a:cs typeface="Calibri" panose="020F0502020204030204" pitchFamily="34" charset="0"/>
              </a:rPr>
              <a:t>rovaná</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baretka</a:t>
            </a:r>
            <a:r>
              <a:rPr lang="en-US" sz="1100" dirty="0">
                <a:latin typeface="Calibri" panose="020F0502020204030204" pitchFamily="34" charset="0"/>
                <a:ea typeface="MS Mincho"/>
                <a:cs typeface="Calibri" panose="020F0502020204030204" pitchFamily="34" charset="0"/>
              </a:rPr>
              <a:t> – </a:t>
            </a:r>
            <a:r>
              <a:rPr lang="en-US" sz="1100" dirty="0" err="1">
                <a:latin typeface="Calibri" panose="020F0502020204030204" pitchFamily="34" charset="0"/>
                <a:ea typeface="MS Mincho"/>
                <a:cs typeface="Calibri" panose="020F0502020204030204" pitchFamily="34" charset="0"/>
              </a:rPr>
              <a:t>tá</a:t>
            </a:r>
            <a:r>
              <a:rPr lang="en-US" sz="1100" dirty="0">
                <a:latin typeface="Calibri" panose="020F0502020204030204" pitchFamily="34" charset="0"/>
                <a:ea typeface="MS Mincho"/>
                <a:cs typeface="Calibri" panose="020F0502020204030204" pitchFamily="34" charset="0"/>
              </a:rPr>
              <a:t> je </a:t>
            </a:r>
            <a:r>
              <a:rPr lang="en-US" sz="1100" dirty="0" err="1">
                <a:latin typeface="Calibri" panose="020F0502020204030204" pitchFamily="34" charset="0"/>
                <a:ea typeface="MS Mincho"/>
                <a:cs typeface="Calibri" panose="020F0502020204030204" pitchFamily="34" charset="0"/>
              </a:rPr>
              <a:t>módnym</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hitom</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Karované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oblečenie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vestičky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hnedé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nohavice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košele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zažívajú</a:t>
            </a:r>
            <a:r>
              <a:rPr lang="en-US" sz="1100" dirty="0">
                <a:latin typeface="Calibri" panose="020F0502020204030204" pitchFamily="34" charset="0"/>
                <a:ea typeface="MS Mincho"/>
                <a:cs typeface="Calibri" panose="020F0502020204030204" pitchFamily="34" charset="0"/>
              </a:rPr>
              <a:t> “comeback”. </a:t>
            </a:r>
            <a:r>
              <a:rPr lang="en-US" sz="1100" dirty="0" err="1">
                <a:latin typeface="Calibri" panose="020F0502020204030204" pitchFamily="34" charset="0"/>
                <a:ea typeface="MS Mincho"/>
                <a:cs typeface="Calibri" panose="020F0502020204030204" pitchFamily="34" charset="0"/>
              </a:rPr>
              <a:t>Preto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radíme</a:t>
            </a:r>
            <a:r>
              <a:rPr lang="en-US" sz="1100" dirty="0">
                <a:latin typeface="Calibri" panose="020F0502020204030204" pitchFamily="34" charset="0"/>
                <a:ea typeface="MS Mincho"/>
                <a:cs typeface="Calibri" panose="020F0502020204030204" pitchFamily="34" charset="0"/>
              </a:rPr>
              <a:t> – </a:t>
            </a:r>
            <a:r>
              <a:rPr lang="en-US" sz="1100" dirty="0" err="1">
                <a:latin typeface="Calibri" panose="020F0502020204030204" pitchFamily="34" charset="0"/>
                <a:ea typeface="MS Mincho"/>
                <a:cs typeface="Calibri" panose="020F0502020204030204" pitchFamily="34" charset="0"/>
              </a:rPr>
              <a:t>skús</a:t>
            </a:r>
            <a:r>
              <a:rPr lang="en-US" sz="1100" dirty="0">
                <a:latin typeface="Calibri" panose="020F0502020204030204" pitchFamily="34" charset="0"/>
                <a:ea typeface="MS Mincho"/>
                <a:cs typeface="Calibri" panose="020F0502020204030204" pitchFamily="34" charset="0"/>
              </a:rPr>
              <a:t> </a:t>
            </a:r>
            <a:r>
              <a:rPr lang="en-US" sz="1100" dirty="0" err="1" smtClean="0">
                <a:latin typeface="Calibri" panose="020F0502020204030204" pitchFamily="34" charset="0"/>
                <a:ea typeface="MS Mincho"/>
                <a:cs typeface="Calibri" panose="020F0502020204030204" pitchFamily="34" charset="0"/>
              </a:rPr>
              <a:t>siahn</a:t>
            </a:r>
            <a:r>
              <a:rPr lang="sk-SK" sz="1100" dirty="0" smtClean="0">
                <a:latin typeface="Calibri" panose="020F0502020204030204" pitchFamily="34" charset="0"/>
                <a:ea typeface="MS Mincho"/>
                <a:cs typeface="Calibri" panose="020F0502020204030204" pitchFamily="34" charset="0"/>
              </a:rPr>
              <a:t>u</a:t>
            </a:r>
            <a:r>
              <a:rPr lang="en-US" sz="1100" dirty="0" smtClean="0">
                <a:latin typeface="Calibri" panose="020F0502020204030204" pitchFamily="34" charset="0"/>
                <a:ea typeface="MS Mincho"/>
                <a:cs typeface="Calibri" panose="020F0502020204030204" pitchFamily="34" charset="0"/>
              </a:rPr>
              <a:t>ť </a:t>
            </a:r>
            <a:r>
              <a:rPr lang="en-US" sz="1100" dirty="0" err="1">
                <a:latin typeface="Calibri" panose="020F0502020204030204" pitchFamily="34" charset="0"/>
                <a:ea typeface="MS Mincho"/>
                <a:cs typeface="Calibri" panose="020F0502020204030204" pitchFamily="34" charset="0"/>
              </a:rPr>
              <a:t>aj</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veciach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nie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najnovších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Doplň</a:t>
            </a:r>
            <a:r>
              <a:rPr lang="en-US" sz="1100" dirty="0">
                <a:latin typeface="Calibri" panose="020F0502020204030204" pitchFamily="34" charset="0"/>
                <a:ea typeface="MS Mincho"/>
                <a:cs typeface="Calibri" panose="020F0502020204030204" pitchFamily="34" charset="0"/>
              </a:rPr>
              <a:t> outfit </a:t>
            </a:r>
            <a:r>
              <a:rPr lang="en-US" sz="1100" dirty="0" err="1">
                <a:latin typeface="Calibri" panose="020F0502020204030204" pitchFamily="34" charset="0"/>
                <a:ea typeface="MS Mincho"/>
                <a:cs typeface="Calibri" panose="020F0502020204030204" pitchFamily="34" charset="0"/>
              </a:rPr>
              <a:t>mašľou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brošňou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alebo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čelenkou</a:t>
            </a:r>
            <a:r>
              <a:rPr lang="en-US" sz="1100" dirty="0">
                <a:latin typeface="Calibri" panose="020F0502020204030204" pitchFamily="34" charset="0"/>
                <a:ea typeface="MS Mincho"/>
                <a:cs typeface="Calibri" panose="020F0502020204030204" pitchFamily="34" charset="0"/>
              </a:rPr>
              <a:t> a je </a:t>
            </a:r>
            <a:r>
              <a:rPr lang="en-US" sz="1100" dirty="0" err="1">
                <a:latin typeface="Calibri" panose="020F0502020204030204" pitchFamily="34" charset="0"/>
                <a:ea typeface="MS Mincho"/>
                <a:cs typeface="Calibri" panose="020F0502020204030204" pitchFamily="34" charset="0"/>
              </a:rPr>
              <a:t>hotovo</a:t>
            </a:r>
            <a:r>
              <a:rPr lang="en-US" sz="1100" dirty="0">
                <a:latin typeface="Calibri" panose="020F0502020204030204" pitchFamily="34" charset="0"/>
                <a:ea typeface="MS Mincho"/>
                <a:cs typeface="Calibri" panose="020F0502020204030204" pitchFamily="34" charset="0"/>
              </a:rPr>
              <a:t>.</a:t>
            </a:r>
            <a:endParaRPr lang="sk-SK" sz="1100" dirty="0">
              <a:latin typeface="Calibri" panose="020F0502020204030204" pitchFamily="34" charset="0"/>
              <a:ea typeface="MS Mincho"/>
              <a:cs typeface="Calibri" panose="020F0502020204030204" pitchFamily="34" charset="0"/>
            </a:endParaRPr>
          </a:p>
          <a:p>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r>
              <a:rPr lang="en-US" sz="1100" dirty="0">
                <a:latin typeface="Calibri" panose="020F0502020204030204" pitchFamily="34" charset="0"/>
                <a:ea typeface="MS Mincho"/>
                <a:cs typeface="Calibri" panose="020F0502020204030204" pitchFamily="34" charset="0"/>
              </a:rPr>
              <a:t> FARBY, FARBY, FARBY…</a:t>
            </a:r>
            <a:endParaRPr lang="sk-SK" sz="1100" dirty="0">
              <a:latin typeface="Calibri" panose="020F0502020204030204" pitchFamily="34" charset="0"/>
              <a:ea typeface="MS Mincho"/>
              <a:cs typeface="Calibri" panose="020F0502020204030204" pitchFamily="34" charset="0"/>
            </a:endParaRPr>
          </a:p>
          <a:p>
            <a:pPr algn="just"/>
            <a:r>
              <a:rPr lang="en-US" sz="1100" dirty="0" err="1">
                <a:latin typeface="Calibri" panose="020F0502020204030204" pitchFamily="34" charset="0"/>
                <a:ea typeface="MS Mincho"/>
                <a:cs typeface="Calibri" panose="020F0502020204030204" pitchFamily="34" charset="0"/>
              </a:rPr>
              <a:t>Áno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presne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tak</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Spájanie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rôznych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aj</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netypických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farebných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kombinácií</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Vravíš</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žltá</a:t>
            </a:r>
            <a:r>
              <a:rPr lang="en-US" sz="1100" dirty="0">
                <a:latin typeface="Calibri" panose="020F0502020204030204" pitchFamily="34" charset="0"/>
                <a:ea typeface="MS Mincho"/>
                <a:cs typeface="Calibri" panose="020F0502020204030204" pitchFamily="34" charset="0"/>
              </a:rPr>
              <a:t> je pre </a:t>
            </a:r>
            <a:r>
              <a:rPr lang="en-US" sz="1100" dirty="0" err="1">
                <a:latin typeface="Calibri" panose="020F0502020204030204" pitchFamily="34" charset="0"/>
                <a:ea typeface="MS Mincho"/>
                <a:cs typeface="Calibri" panose="020F0502020204030204" pitchFamily="34" charset="0"/>
              </a:rPr>
              <a:t>teba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veľmi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divoká</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odvážna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Neboj</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Začína</a:t>
            </a:r>
            <a:r>
              <a:rPr lang="en-US" sz="1100" dirty="0">
                <a:latin typeface="Calibri" panose="020F0502020204030204" pitchFamily="34" charset="0"/>
                <a:ea typeface="MS Mincho"/>
                <a:cs typeface="Calibri" panose="020F0502020204030204" pitchFamily="34" charset="0"/>
              </a:rPr>
              <a:t> jar,  </a:t>
            </a:r>
            <a:r>
              <a:rPr lang="en-US" sz="1100" dirty="0" err="1">
                <a:latin typeface="Calibri" panose="020F0502020204030204" pitchFamily="34" charset="0"/>
                <a:ea typeface="MS Mincho"/>
                <a:cs typeface="Calibri" panose="020F0502020204030204" pitchFamily="34" charset="0"/>
              </a:rPr>
              <a:t>ktorá</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aj</a:t>
            </a:r>
            <a:r>
              <a:rPr lang="en-US" sz="1100" dirty="0">
                <a:latin typeface="Calibri" panose="020F0502020204030204" pitchFamily="34" charset="0"/>
                <a:ea typeface="MS Mincho"/>
                <a:cs typeface="Calibri" panose="020F0502020204030204" pitchFamily="34" charset="0"/>
              </a:rPr>
              <a:t> v </a:t>
            </a:r>
            <a:r>
              <a:rPr lang="en-US" sz="1100" dirty="0" err="1">
                <a:latin typeface="Calibri" panose="020F0502020204030204" pitchFamily="34" charset="0"/>
                <a:ea typeface="MS Mincho"/>
                <a:cs typeface="Calibri" panose="020F0502020204030204" pitchFamily="34" charset="0"/>
              </a:rPr>
              <a:t>prírode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zariadila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farebnosť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vďaka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žiarivému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slniečku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Skús</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skombinovať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pastelové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farby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dokopy</a:t>
            </a:r>
            <a:r>
              <a:rPr lang="en-US" sz="1100" dirty="0">
                <a:latin typeface="Calibri" panose="020F0502020204030204" pitchFamily="34" charset="0"/>
                <a:ea typeface="MS Mincho"/>
                <a:cs typeface="Calibri" panose="020F0502020204030204" pitchFamily="34" charset="0"/>
              </a:rPr>
              <a:t>. </a:t>
            </a:r>
            <a:r>
              <a:rPr lang="sk-SK" sz="1100" dirty="0" err="1">
                <a:latin typeface="Calibri" panose="020F0502020204030204" pitchFamily="34" charset="0"/>
                <a:ea typeface="MS Mincho"/>
                <a:cs typeface="Calibri" panose="020F0502020204030204" pitchFamily="34" charset="0"/>
              </a:rPr>
              <a:t>O</a:t>
            </a:r>
            <a:r>
              <a:rPr lang="en-US" sz="1100" dirty="0" err="1" smtClean="0">
                <a:latin typeface="Calibri" panose="020F0502020204030204" pitchFamily="34" charset="0"/>
                <a:ea typeface="MS Mincho"/>
                <a:cs typeface="Calibri" panose="020F0502020204030204" pitchFamily="34" charset="0"/>
              </a:rPr>
              <a:t>živíš</a:t>
            </a:r>
            <a:r>
              <a:rPr lang="en-US" sz="1100" dirty="0" smtClean="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svoj</a:t>
            </a:r>
            <a:r>
              <a:rPr lang="en-US" sz="1100" dirty="0">
                <a:latin typeface="Calibri" panose="020F0502020204030204" pitchFamily="34" charset="0"/>
                <a:ea typeface="MS Mincho"/>
                <a:cs typeface="Calibri" panose="020F0502020204030204" pitchFamily="34" charset="0"/>
              </a:rPr>
              <a:t> outfit a my </a:t>
            </a:r>
            <a:r>
              <a:rPr lang="en-US" sz="1100" dirty="0" err="1">
                <a:latin typeface="Calibri" panose="020F0502020204030204" pitchFamily="34" charset="0"/>
                <a:ea typeface="MS Mincho"/>
                <a:cs typeface="Calibri" panose="020F0502020204030204" pitchFamily="34" charset="0"/>
              </a:rPr>
              <a:t>sme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presvedčení</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že</a:t>
            </a:r>
            <a:r>
              <a:rPr lang="en-US" sz="1100" dirty="0">
                <a:latin typeface="Calibri" panose="020F0502020204030204" pitchFamily="34" charset="0"/>
                <a:ea typeface="MS Mincho"/>
                <a:cs typeface="Calibri" panose="020F0502020204030204" pitchFamily="34" charset="0"/>
              </a:rPr>
              <a:t> outfit </a:t>
            </a:r>
            <a:r>
              <a:rPr lang="en-US" sz="1100" dirty="0" err="1">
                <a:latin typeface="Calibri" panose="020F0502020204030204" pitchFamily="34" charset="0"/>
                <a:ea typeface="MS Mincho"/>
                <a:cs typeface="Calibri" panose="020F0502020204030204" pitchFamily="34" charset="0"/>
              </a:rPr>
              <a:t>oživí</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teba</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prispeje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farbami</a:t>
            </a:r>
            <a:r>
              <a:rPr lang="en-US" sz="1100" dirty="0">
                <a:latin typeface="Calibri" panose="020F0502020204030204" pitchFamily="34" charset="0"/>
                <a:ea typeface="MS Mincho"/>
                <a:cs typeface="Calibri" panose="020F0502020204030204" pitchFamily="34" charset="0"/>
              </a:rPr>
              <a:t> k </a:t>
            </a:r>
            <a:r>
              <a:rPr lang="en-US" sz="1100" dirty="0" err="1">
                <a:latin typeface="Calibri" panose="020F0502020204030204" pitchFamily="34" charset="0"/>
                <a:ea typeface="MS Mincho"/>
                <a:cs typeface="Calibri" panose="020F0502020204030204" pitchFamily="34" charset="0"/>
              </a:rPr>
              <a:t>dobrej</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nálade</a:t>
            </a:r>
            <a:r>
              <a:rPr lang="en-US" sz="1100" dirty="0">
                <a:latin typeface="Calibri" panose="020F0502020204030204" pitchFamily="34" charset="0"/>
                <a:ea typeface="MS Mincho"/>
                <a:cs typeface="Calibri" panose="020F0502020204030204" pitchFamily="34" charset="0"/>
              </a:rPr>
              <a:t> </a:t>
            </a:r>
            <a:r>
              <a:rPr lang="en-US" sz="1100" dirty="0">
                <a:latin typeface="Calibri" panose="020F0502020204030204" pitchFamily="34" charset="0"/>
                <a:ea typeface="MS Mincho"/>
                <a:cs typeface="Calibri" panose="020F0502020204030204" pitchFamily="34" charset="0"/>
                <a:sym typeface="Wingdings" panose="05000000000000000000" pitchFamily="2" charset="2"/>
              </a:rPr>
              <a:t></a:t>
            </a:r>
            <a:endParaRPr lang="sk-SK" sz="1100" dirty="0">
              <a:latin typeface="Calibri" panose="020F0502020204030204" pitchFamily="34" charset="0"/>
              <a:ea typeface="MS Mincho"/>
              <a:cs typeface="Calibri" panose="020F0502020204030204" pitchFamily="34" charset="0"/>
            </a:endParaRPr>
          </a:p>
          <a:p>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r>
              <a:rPr lang="en-US" sz="1100" dirty="0">
                <a:latin typeface="Calibri" panose="020F0502020204030204" pitchFamily="34" charset="0"/>
                <a:ea typeface="MS Mincho"/>
                <a:cs typeface="Calibri" panose="020F0502020204030204" pitchFamily="34" charset="0"/>
              </a:rPr>
              <a:t>ELEGANCIA</a:t>
            </a:r>
            <a:endParaRPr lang="sk-SK" sz="1100" dirty="0">
              <a:latin typeface="Calibri" panose="020F0502020204030204" pitchFamily="34" charset="0"/>
              <a:ea typeface="MS Mincho"/>
              <a:cs typeface="Calibri" panose="020F0502020204030204" pitchFamily="34" charset="0"/>
            </a:endParaRPr>
          </a:p>
          <a:p>
            <a:pPr algn="just"/>
            <a:r>
              <a:rPr lang="en-US" sz="1100" dirty="0" err="1">
                <a:latin typeface="Calibri" panose="020F0502020204030204" pitchFamily="34" charset="0"/>
                <a:ea typeface="MS Mincho"/>
                <a:cs typeface="Calibri" panose="020F0502020204030204" pitchFamily="34" charset="0"/>
              </a:rPr>
              <a:t>Móda</a:t>
            </a:r>
            <a:r>
              <a:rPr lang="en-US" sz="1100" dirty="0">
                <a:latin typeface="Calibri" panose="020F0502020204030204" pitchFamily="34" charset="0"/>
                <a:ea typeface="MS Mincho"/>
                <a:cs typeface="Calibri" panose="020F0502020204030204" pitchFamily="34" charset="0"/>
              </a:rPr>
              <a:t> je </a:t>
            </a:r>
            <a:r>
              <a:rPr lang="en-US" sz="1100" dirty="0" err="1">
                <a:latin typeface="Calibri" panose="020F0502020204030204" pitchFamily="34" charset="0"/>
                <a:ea typeface="MS Mincho"/>
                <a:cs typeface="Calibri" panose="020F0502020204030204" pitchFamily="34" charset="0"/>
              </a:rPr>
              <a:t>premenlivá</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raz</a:t>
            </a:r>
            <a:r>
              <a:rPr lang="en-US" sz="1100" dirty="0">
                <a:latin typeface="Calibri" panose="020F0502020204030204" pitchFamily="34" charset="0"/>
                <a:ea typeface="MS Mincho"/>
                <a:cs typeface="Calibri" panose="020F0502020204030204" pitchFamily="34" charset="0"/>
              </a:rPr>
              <a:t> je IN </a:t>
            </a:r>
            <a:r>
              <a:rPr lang="en-US" sz="1100" dirty="0" err="1">
                <a:latin typeface="Calibri" panose="020F0502020204030204" pitchFamily="34" charset="0"/>
                <a:ea typeface="MS Mincho"/>
                <a:cs typeface="Calibri" panose="020F0502020204030204" pitchFamily="34" charset="0"/>
              </a:rPr>
              <a:t>skôr</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športové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oblečenie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inokedy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zas</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elegantné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Tentokrát</a:t>
            </a:r>
            <a:r>
              <a:rPr lang="en-US" sz="1100" dirty="0">
                <a:latin typeface="Calibri" panose="020F0502020204030204" pitchFamily="34" charset="0"/>
                <a:ea typeface="MS Mincho"/>
                <a:cs typeface="Calibri" panose="020F0502020204030204" pitchFamily="34" charset="0"/>
              </a:rPr>
              <a:t> je to ten </a:t>
            </a:r>
            <a:r>
              <a:rPr lang="en-US" sz="1100" dirty="0" err="1">
                <a:latin typeface="Calibri" panose="020F0502020204030204" pitchFamily="34" charset="0"/>
                <a:ea typeface="MS Mincho"/>
                <a:cs typeface="Calibri" panose="020F0502020204030204" pitchFamily="34" charset="0"/>
              </a:rPr>
              <a:t>druhý</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prípad</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navrch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majú</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košele</a:t>
            </a:r>
            <a:r>
              <a:rPr lang="en-US" sz="1100" dirty="0">
                <a:latin typeface="Calibri" panose="020F0502020204030204" pitchFamily="34" charset="0"/>
                <a:ea typeface="MS Mincho"/>
                <a:cs typeface="Calibri" panose="020F0502020204030204" pitchFamily="34" charset="0"/>
              </a:rPr>
              <a:t>. U </a:t>
            </a:r>
            <a:r>
              <a:rPr lang="en-US" sz="1100" dirty="0" err="1">
                <a:latin typeface="Calibri" panose="020F0502020204030204" pitchFamily="34" charset="0"/>
                <a:ea typeface="MS Mincho"/>
                <a:cs typeface="Calibri" panose="020F0502020204030204" pitchFamily="34" charset="0"/>
              </a:rPr>
              <a:t>chlapcov</a:t>
            </a:r>
            <a:r>
              <a:rPr lang="en-US" sz="1100" dirty="0">
                <a:latin typeface="Calibri" panose="020F0502020204030204" pitchFamily="34" charset="0"/>
                <a:ea typeface="MS Mincho"/>
                <a:cs typeface="Calibri" panose="020F0502020204030204" pitchFamily="34" charset="0"/>
              </a:rPr>
              <a:t> v </a:t>
            </a:r>
            <a:r>
              <a:rPr lang="en-US" sz="1100" dirty="0" err="1" smtClean="0">
                <a:latin typeface="Calibri" panose="020F0502020204030204" pitchFamily="34" charset="0"/>
                <a:ea typeface="MS Mincho"/>
                <a:cs typeface="Calibri" panose="020F0502020204030204" pitchFamily="34" charset="0"/>
              </a:rPr>
              <a:t>kombináci</a:t>
            </a:r>
            <a:r>
              <a:rPr lang="sk-SK" sz="1100" dirty="0" smtClean="0">
                <a:latin typeface="Calibri" panose="020F0502020204030204" pitchFamily="34" charset="0"/>
                <a:ea typeface="MS Mincho"/>
                <a:cs typeface="Calibri" panose="020F0502020204030204" pitchFamily="34" charset="0"/>
              </a:rPr>
              <a:t>i</a:t>
            </a:r>
            <a:r>
              <a:rPr lang="en-US" sz="1100" dirty="0" smtClean="0">
                <a:latin typeface="Calibri" panose="020F0502020204030204" pitchFamily="34" charset="0"/>
                <a:ea typeface="MS Mincho"/>
                <a:cs typeface="Calibri" panose="020F0502020204030204" pitchFamily="34" charset="0"/>
              </a:rPr>
              <a:t> </a:t>
            </a:r>
            <a:r>
              <a:rPr lang="en-US" sz="1100" dirty="0">
                <a:latin typeface="Calibri" panose="020F0502020204030204" pitchFamily="34" charset="0"/>
                <a:ea typeface="MS Mincho"/>
                <a:cs typeface="Calibri" panose="020F0502020204030204" pitchFamily="34" charset="0"/>
              </a:rPr>
              <a:t>s </a:t>
            </a:r>
            <a:r>
              <a:rPr lang="en-US" sz="1100" dirty="0" err="1">
                <a:latin typeface="Calibri" panose="020F0502020204030204" pitchFamily="34" charset="0"/>
                <a:ea typeface="MS Mincho"/>
                <a:cs typeface="Calibri" panose="020F0502020204030204" pitchFamily="34" charset="0"/>
              </a:rPr>
              <a:t>peknými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nohavicami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sivé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hnedé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tmavomodré</a:t>
            </a:r>
            <a:r>
              <a:rPr lang="en-US" sz="1100" dirty="0">
                <a:latin typeface="Calibri" panose="020F0502020204030204" pitchFamily="34" charset="0"/>
                <a:ea typeface="MS Mincho"/>
                <a:cs typeface="Calibri" panose="020F0502020204030204" pitchFamily="34" charset="0"/>
              </a:rPr>
              <a:t>…) a u </a:t>
            </a:r>
            <a:r>
              <a:rPr lang="en-US" sz="1100" dirty="0" err="1">
                <a:latin typeface="Calibri" panose="020F0502020204030204" pitchFamily="34" charset="0"/>
                <a:ea typeface="MS Mincho"/>
                <a:cs typeface="Calibri" panose="020F0502020204030204" pitchFamily="34" charset="0"/>
              </a:rPr>
              <a:t>dievčat</a:t>
            </a:r>
            <a:r>
              <a:rPr lang="en-US" sz="1100" dirty="0">
                <a:latin typeface="Calibri" panose="020F0502020204030204" pitchFamily="34" charset="0"/>
                <a:ea typeface="MS Mincho"/>
                <a:cs typeface="Calibri" panose="020F0502020204030204" pitchFamily="34" charset="0"/>
              </a:rPr>
              <a:t> s </a:t>
            </a:r>
            <a:r>
              <a:rPr lang="en-US" sz="1100" dirty="0" err="1">
                <a:latin typeface="Calibri" panose="020F0502020204030204" pitchFamily="34" charset="0"/>
                <a:ea typeface="MS Mincho"/>
                <a:cs typeface="Calibri" panose="020F0502020204030204" pitchFamily="34" charset="0"/>
              </a:rPr>
              <a:t>modernou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sukňou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ktorá</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svojím</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tvarom</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pripomína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písmeno</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preto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nazýva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aj</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áčková</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sukňa</a:t>
            </a:r>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pPr algn="just"/>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r>
              <a:rPr lang="en-US" sz="1100" dirty="0" err="1">
                <a:latin typeface="Calibri" panose="020F0502020204030204" pitchFamily="34" charset="0"/>
                <a:ea typeface="MS Mincho"/>
                <a:cs typeface="Calibri" panose="020F0502020204030204" pitchFamily="34" charset="0"/>
              </a:rPr>
              <a:t>Čo</a:t>
            </a:r>
            <a:r>
              <a:rPr lang="en-US" sz="1100" dirty="0">
                <a:latin typeface="Calibri" panose="020F0502020204030204" pitchFamily="34" charset="0"/>
                <a:ea typeface="MS Mincho"/>
                <a:cs typeface="Calibri" panose="020F0502020204030204" pitchFamily="34" charset="0"/>
              </a:rPr>
              <a:t> je OUT?</a:t>
            </a:r>
            <a:endParaRPr lang="sk-SK" sz="1100" dirty="0">
              <a:latin typeface="Calibri" panose="020F0502020204030204" pitchFamily="34" charset="0"/>
              <a:ea typeface="MS Mincho"/>
              <a:cs typeface="Calibri" panose="020F0502020204030204" pitchFamily="34" charset="0"/>
            </a:endParaRPr>
          </a:p>
          <a:p>
            <a:pPr algn="just"/>
            <a:r>
              <a:rPr lang="en-US" sz="1100" dirty="0" err="1">
                <a:latin typeface="Calibri" panose="020F0502020204030204" pitchFamily="34" charset="0"/>
                <a:ea typeface="MS Mincho"/>
                <a:cs typeface="Calibri" panose="020F0502020204030204" pitchFamily="34" charset="0"/>
              </a:rPr>
              <a:t>Ponožky</a:t>
            </a:r>
            <a:r>
              <a:rPr lang="en-US" sz="1100" dirty="0">
                <a:latin typeface="Calibri" panose="020F0502020204030204" pitchFamily="34" charset="0"/>
                <a:ea typeface="MS Mincho"/>
                <a:cs typeface="Calibri" panose="020F0502020204030204" pitchFamily="34" charset="0"/>
              </a:rPr>
              <a:t> v </a:t>
            </a:r>
            <a:r>
              <a:rPr lang="en-US" sz="1100" dirty="0" err="1">
                <a:latin typeface="Calibri" panose="020F0502020204030204" pitchFamily="34" charset="0"/>
                <a:ea typeface="MS Mincho"/>
                <a:cs typeface="Calibri" panose="020F0502020204030204" pitchFamily="34" charset="0"/>
              </a:rPr>
              <a:t>sandáloch</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roztrhané</a:t>
            </a:r>
            <a:r>
              <a:rPr lang="en-US" sz="1100" dirty="0">
                <a:latin typeface="Calibri" panose="020F0502020204030204" pitchFamily="34" charset="0"/>
                <a:ea typeface="MS Mincho"/>
                <a:cs typeface="Calibri" panose="020F0502020204030204" pitchFamily="34" charset="0"/>
              </a:rPr>
              <a:t> rifle, </a:t>
            </a:r>
            <a:r>
              <a:rPr lang="en-US" sz="1100" dirty="0" err="1">
                <a:latin typeface="Calibri" panose="020F0502020204030204" pitchFamily="34" charset="0"/>
                <a:ea typeface="MS Mincho"/>
                <a:cs typeface="Calibri" panose="020F0502020204030204" pitchFamily="34" charset="0"/>
              </a:rPr>
              <a:t>bundy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staršom</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bratovi</a:t>
            </a:r>
            <a:r>
              <a:rPr lang="en-US" sz="1100" dirty="0">
                <a:latin typeface="Calibri" panose="020F0502020204030204" pitchFamily="34" charset="0"/>
                <a:ea typeface="MS Mincho"/>
                <a:cs typeface="Calibri" panose="020F0502020204030204" pitchFamily="34" charset="0"/>
              </a:rPr>
              <a:t> (ale </a:t>
            </a:r>
            <a:r>
              <a:rPr lang="en-US" sz="1100" dirty="0" err="1">
                <a:latin typeface="Calibri" panose="020F0502020204030204" pitchFamily="34" charset="0"/>
                <a:ea typeface="MS Mincho"/>
                <a:cs typeface="Calibri" panose="020F0502020204030204" pitchFamily="34" charset="0"/>
              </a:rPr>
              <a:t>starší</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minimálne</a:t>
            </a:r>
            <a:r>
              <a:rPr lang="en-US" sz="1100" dirty="0">
                <a:latin typeface="Calibri" panose="020F0502020204030204" pitchFamily="34" charset="0"/>
                <a:ea typeface="MS Mincho"/>
                <a:cs typeface="Calibri" panose="020F0502020204030204" pitchFamily="34" charset="0"/>
              </a:rPr>
              <a:t> o 5 </a:t>
            </a:r>
            <a:r>
              <a:rPr lang="en-US" sz="1100" dirty="0" err="1">
                <a:latin typeface="Calibri" panose="020F0502020204030204" pitchFamily="34" charset="0"/>
                <a:ea typeface="MS Mincho"/>
                <a:cs typeface="Calibri" panose="020F0502020204030204" pitchFamily="34" charset="0"/>
              </a:rPr>
              <a:t>rokov</a:t>
            </a:r>
            <a:r>
              <a:rPr lang="en-US" sz="1100" dirty="0">
                <a:latin typeface="Calibri" panose="020F0502020204030204" pitchFamily="34" charset="0"/>
                <a:ea typeface="MS Mincho"/>
                <a:cs typeface="Calibri" panose="020F0502020204030204" pitchFamily="34" charset="0"/>
              </a:rPr>
              <a:t>) -  </a:t>
            </a:r>
            <a:r>
              <a:rPr lang="en-US" sz="1100" dirty="0" err="1">
                <a:latin typeface="Calibri" panose="020F0502020204030204" pitchFamily="34" charset="0"/>
                <a:ea typeface="MS Mincho"/>
                <a:cs typeface="Calibri" panose="020F0502020204030204" pitchFamily="34" charset="0"/>
              </a:rPr>
              <a:t>jednoducho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veci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ktoré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veľkosťou</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tej</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našej</a:t>
            </a:r>
            <a:r>
              <a:rPr lang="en-US" sz="1100" dirty="0">
                <a:latin typeface="Calibri" panose="020F0502020204030204" pitchFamily="34" charset="0"/>
                <a:ea typeface="MS Mincho"/>
                <a:cs typeface="Calibri" panose="020F0502020204030204" pitchFamily="34" charset="0"/>
              </a:rPr>
              <a:t> </a:t>
            </a:r>
            <a:r>
              <a:rPr lang="en-US" sz="1100" dirty="0" err="1" smtClean="0">
                <a:latin typeface="Calibri" panose="020F0502020204030204" pitchFamily="34" charset="0"/>
                <a:ea typeface="MS Mincho"/>
                <a:cs typeface="Calibri" panose="020F0502020204030204" pitchFamily="34" charset="0"/>
              </a:rPr>
              <a:t>nepribližu</a:t>
            </a:r>
            <a:r>
              <a:rPr lang="sk-SK" sz="1100" dirty="0" err="1" smtClean="0">
                <a:latin typeface="Calibri" panose="020F0502020204030204" pitchFamily="34" charset="0"/>
                <a:ea typeface="MS Mincho"/>
                <a:cs typeface="Calibri" panose="020F0502020204030204" pitchFamily="34" charset="0"/>
              </a:rPr>
              <a:t>jú</a:t>
            </a:r>
            <a:r>
              <a:rPr lang="en-US" sz="1100" dirty="0" smtClean="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ani</a:t>
            </a:r>
            <a:r>
              <a:rPr lang="en-US" sz="1100" dirty="0">
                <a:latin typeface="Calibri" panose="020F0502020204030204" pitchFamily="34" charset="0"/>
                <a:ea typeface="MS Mincho"/>
                <a:cs typeface="Calibri" panose="020F0502020204030204" pitchFamily="34" charset="0"/>
              </a:rPr>
              <a:t> z </a:t>
            </a:r>
            <a:r>
              <a:rPr lang="en-US" sz="1100" dirty="0" err="1">
                <a:latin typeface="Calibri" panose="020F0502020204030204" pitchFamily="34" charset="0"/>
                <a:ea typeface="MS Mincho"/>
                <a:cs typeface="Calibri" panose="020F0502020204030204" pitchFamily="34" charset="0"/>
              </a:rPr>
              <a:t>helikoptéry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Príliž</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úzke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tesné</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malé</a:t>
            </a:r>
            <a:r>
              <a:rPr lang="en-US" sz="1100" dirty="0">
                <a:latin typeface="Calibri" panose="020F0502020204030204" pitchFamily="34" charset="0"/>
                <a:ea typeface="MS Mincho"/>
                <a:cs typeface="Calibri" panose="020F0502020204030204" pitchFamily="34" charset="0"/>
              </a:rPr>
              <a:t>? OUT! </a:t>
            </a:r>
            <a:r>
              <a:rPr lang="en-US" sz="1100" dirty="0" err="1">
                <a:latin typeface="Calibri" panose="020F0502020204030204" pitchFamily="34" charset="0"/>
                <a:ea typeface="MS Mincho"/>
                <a:cs typeface="Calibri" panose="020F0502020204030204" pitchFamily="34" charset="0"/>
              </a:rPr>
              <a:t>Obrovské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visiace</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zbytočne</a:t>
            </a:r>
            <a:r>
              <a:rPr lang="en-US" sz="1100" dirty="0">
                <a:latin typeface="Calibri" panose="020F0502020204030204" pitchFamily="34" charset="0"/>
                <a:ea typeface="MS Mincho"/>
                <a:cs typeface="Calibri" panose="020F0502020204030204" pitchFamily="34" charset="0"/>
              </a:rPr>
              <a:t> </a:t>
            </a:r>
            <a:r>
              <a:rPr lang="en-US" sz="1100" dirty="0" smtClean="0">
                <a:latin typeface="Calibri" panose="020F0502020204030204" pitchFamily="34" charset="0"/>
                <a:ea typeface="MS Mincho"/>
                <a:cs typeface="Calibri" panose="020F0502020204030204" pitchFamily="34" charset="0"/>
              </a:rPr>
              <a:t>dl</a:t>
            </a:r>
            <a:r>
              <a:rPr lang="sk-SK" sz="1100" dirty="0" smtClean="0">
                <a:latin typeface="Calibri" panose="020F0502020204030204" pitchFamily="34" charset="0"/>
                <a:ea typeface="MS Mincho"/>
                <a:cs typeface="Calibri" panose="020F0502020204030204" pitchFamily="34" charset="0"/>
              </a:rPr>
              <a:t>h</a:t>
            </a:r>
            <a:r>
              <a:rPr lang="en-US" sz="1100" dirty="0" smtClean="0">
                <a:latin typeface="Calibri" panose="020F0502020204030204" pitchFamily="34" charset="0"/>
                <a:ea typeface="MS Mincho"/>
                <a:cs typeface="Calibri" panose="020F0502020204030204" pitchFamily="34" charset="0"/>
              </a:rPr>
              <a:t>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Taktiež</a:t>
            </a:r>
            <a:r>
              <a:rPr lang="en-US" sz="1100" dirty="0">
                <a:latin typeface="Calibri" panose="020F0502020204030204" pitchFamily="34" charset="0"/>
                <a:ea typeface="MS Mincho"/>
                <a:cs typeface="Calibri" panose="020F0502020204030204" pitchFamily="34" charset="0"/>
              </a:rPr>
              <a:t> OUT.</a:t>
            </a:r>
            <a:endParaRPr lang="sk-SK" sz="1100" dirty="0">
              <a:latin typeface="Calibri" panose="020F0502020204030204" pitchFamily="34" charset="0"/>
              <a:ea typeface="MS Mincho"/>
              <a:cs typeface="Calibri" panose="020F0502020204030204" pitchFamily="34" charset="0"/>
            </a:endParaRPr>
          </a:p>
          <a:p>
            <a:r>
              <a:rPr lang="en-US" sz="1100" dirty="0">
                <a:latin typeface="Calibri" panose="020F0502020204030204" pitchFamily="34" charset="0"/>
                <a:ea typeface="MS Mincho"/>
                <a:cs typeface="Calibri" panose="020F0502020204030204" pitchFamily="34" charset="0"/>
              </a:rPr>
              <a:t> </a:t>
            </a:r>
            <a:endParaRPr lang="sk-SK" sz="1100" dirty="0">
              <a:latin typeface="Calibri" panose="020F0502020204030204" pitchFamily="34" charset="0"/>
              <a:ea typeface="MS Mincho"/>
              <a:cs typeface="Calibri" panose="020F0502020204030204" pitchFamily="34" charset="0"/>
            </a:endParaRPr>
          </a:p>
          <a:p>
            <a:pPr algn="just"/>
            <a:r>
              <a:rPr lang="en-US" sz="1100" dirty="0" err="1">
                <a:latin typeface="Calibri" panose="020F0502020204030204" pitchFamily="34" charset="0"/>
                <a:ea typeface="MS Mincho"/>
                <a:cs typeface="Calibri" panose="020F0502020204030204" pitchFamily="34" charset="0"/>
              </a:rPr>
              <a:t>Určite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ste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počuli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šaty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robia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človeka</a:t>
            </a:r>
            <a:r>
              <a:rPr lang="en-US" sz="1100" dirty="0">
                <a:latin typeface="Calibri" panose="020F0502020204030204" pitchFamily="34" charset="0"/>
                <a:ea typeface="MS Mincho"/>
                <a:cs typeface="Calibri" panose="020F0502020204030204" pitchFamily="34" charset="0"/>
              </a:rPr>
              <a:t>. Je </a:t>
            </a:r>
            <a:r>
              <a:rPr lang="en-US" sz="1100" dirty="0" err="1">
                <a:latin typeface="Calibri" panose="020F0502020204030204" pitchFamily="34" charset="0"/>
                <a:ea typeface="MS Mincho"/>
                <a:cs typeface="Calibri" panose="020F0502020204030204" pitchFamily="34" charset="0"/>
              </a:rPr>
              <a:t>vedecky</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dokázané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súvisia</a:t>
            </a:r>
            <a:r>
              <a:rPr lang="en-US" sz="1100" dirty="0">
                <a:latin typeface="Calibri" panose="020F0502020204030204" pitchFamily="34" charset="0"/>
                <a:ea typeface="MS Mincho"/>
                <a:cs typeface="Calibri" panose="020F0502020204030204" pitchFamily="34" charset="0"/>
              </a:rPr>
              <a:t> s </a:t>
            </a:r>
            <a:r>
              <a:rPr lang="en-US" sz="1100" dirty="0" err="1">
                <a:latin typeface="Calibri" panose="020F0502020204030204" pitchFamily="34" charset="0"/>
                <a:ea typeface="MS Mincho"/>
                <a:cs typeface="Calibri" panose="020F0502020204030204" pitchFamily="34" charset="0"/>
              </a:rPr>
              <a:t>naším</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charakterom</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povahou</a:t>
            </a:r>
            <a:r>
              <a:rPr lang="en-US" sz="1100" dirty="0">
                <a:latin typeface="Calibri" panose="020F0502020204030204" pitchFamily="34" charset="0"/>
                <a:ea typeface="MS Mincho"/>
                <a:cs typeface="Calibri" panose="020F0502020204030204" pitchFamily="34" charset="0"/>
              </a:rPr>
              <a:t> - </a:t>
            </a:r>
            <a:r>
              <a:rPr lang="en-US" sz="1100" dirty="0" err="1">
                <a:latin typeface="Calibri" panose="020F0502020204030204" pitchFamily="34" charset="0"/>
                <a:ea typeface="MS Mincho"/>
                <a:cs typeface="Calibri" panose="020F0502020204030204" pitchFamily="34" charset="0"/>
              </a:rPr>
              <a:t>prezrádzajú</a:t>
            </a:r>
            <a:r>
              <a:rPr lang="en-US" sz="1100" dirty="0">
                <a:latin typeface="Calibri" panose="020F0502020204030204" pitchFamily="34" charset="0"/>
                <a:ea typeface="MS Mincho"/>
                <a:cs typeface="Calibri" panose="020F0502020204030204" pitchFamily="34" charset="0"/>
              </a:rPr>
              <a:t> o </a:t>
            </a:r>
            <a:r>
              <a:rPr lang="en-US" sz="1100" dirty="0" err="1">
                <a:latin typeface="Calibri" panose="020F0502020204030204" pitchFamily="34" charset="0"/>
                <a:ea typeface="MS Mincho"/>
                <a:cs typeface="Calibri" panose="020F0502020204030204" pitchFamily="34" charset="0"/>
              </a:rPr>
              <a:t>nás</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veľa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Treba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mať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pamäti</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že</a:t>
            </a:r>
            <a:r>
              <a:rPr lang="en-US" sz="1100" dirty="0">
                <a:latin typeface="Calibri" panose="020F0502020204030204" pitchFamily="34" charset="0"/>
                <a:ea typeface="MS Mincho"/>
                <a:cs typeface="Calibri" panose="020F0502020204030204" pitchFamily="34" charset="0"/>
              </a:rPr>
              <a:t> je </a:t>
            </a:r>
            <a:r>
              <a:rPr lang="en-US" sz="1100" dirty="0" err="1">
                <a:latin typeface="Calibri" panose="020F0502020204030204" pitchFamily="34" charset="0"/>
                <a:ea typeface="MS Mincho"/>
                <a:cs typeface="Calibri" panose="020F0502020204030204" pitchFamily="34" charset="0"/>
              </a:rPr>
              <a:t>dôležité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obliekať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vhodne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konkrétne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príležitosti</a:t>
            </a:r>
            <a:r>
              <a:rPr lang="en-US" sz="1100" dirty="0">
                <a:latin typeface="Calibri" panose="020F0502020204030204" pitchFamily="34" charset="0"/>
                <a:ea typeface="MS Mincho"/>
                <a:cs typeface="Calibri" panose="020F0502020204030204" pitchFamily="34" charset="0"/>
              </a:rPr>
              <a:t>. Je </a:t>
            </a:r>
            <a:r>
              <a:rPr lang="en-US" sz="1100" dirty="0" err="1">
                <a:latin typeface="Calibri" panose="020F0502020204030204" pitchFamily="34" charset="0"/>
                <a:ea typeface="MS Mincho"/>
                <a:cs typeface="Calibri" panose="020F0502020204030204" pitchFamily="34" charset="0"/>
              </a:rPr>
              <a:t>predsa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rozdiel</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vyberať</a:t>
            </a:r>
            <a:r>
              <a:rPr lang="en-US" sz="1100" dirty="0">
                <a:latin typeface="Calibri" panose="020F0502020204030204" pitchFamily="34" charset="0"/>
                <a:ea typeface="MS Mincho"/>
                <a:cs typeface="Calibri" panose="020F0502020204030204" pitchFamily="34" charset="0"/>
              </a:rPr>
              <a:t> outfit </a:t>
            </a:r>
            <a:r>
              <a:rPr lang="en-US" sz="1100" dirty="0" err="1">
                <a:latin typeface="Calibri" panose="020F0502020204030204" pitchFamily="34" charset="0"/>
                <a:ea typeface="MS Mincho"/>
                <a:cs typeface="Calibri" panose="020F0502020204030204" pitchFamily="34" charset="0"/>
              </a:rPr>
              <a:t>na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športové</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ihrisko</a:t>
            </a:r>
            <a:r>
              <a:rPr lang="en-US" sz="1100" dirty="0">
                <a:latin typeface="Calibri" panose="020F0502020204030204" pitchFamily="34" charset="0"/>
                <a:ea typeface="MS Mincho"/>
                <a:cs typeface="Calibri" panose="020F0502020204030204" pitchFamily="34" charset="0"/>
              </a:rPr>
              <a:t> a do </a:t>
            </a:r>
            <a:r>
              <a:rPr lang="en-US" sz="1100" dirty="0" err="1">
                <a:latin typeface="Calibri" panose="020F0502020204030204" pitchFamily="34" charset="0"/>
                <a:ea typeface="MS Mincho"/>
                <a:cs typeface="Calibri" panose="020F0502020204030204" pitchFamily="34" charset="0"/>
              </a:rPr>
              <a:t>divadla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Musíme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vedieť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čo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na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danú</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príležitosť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hodí</a:t>
            </a:r>
            <a:r>
              <a:rPr lang="en-US" sz="1100" dirty="0">
                <a:latin typeface="Calibri" panose="020F0502020204030204" pitchFamily="34" charset="0"/>
                <a:ea typeface="MS Mincho"/>
                <a:cs typeface="Calibri" panose="020F0502020204030204" pitchFamily="34" charset="0"/>
              </a:rPr>
              <a:t>. V </a:t>
            </a:r>
            <a:r>
              <a:rPr lang="en-US" sz="1100" dirty="0" err="1">
                <a:latin typeface="Calibri" panose="020F0502020204030204" pitchFamily="34" charset="0"/>
                <a:ea typeface="MS Mincho"/>
                <a:cs typeface="Calibri" panose="020F0502020204030204" pitchFamily="34" charset="0"/>
              </a:rPr>
              <a:t>zásade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platí</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že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sa</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máme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obliekať</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hlavne</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čisto</a:t>
            </a:r>
            <a:r>
              <a:rPr lang="en-US" sz="1100" dirty="0">
                <a:latin typeface="Calibri" panose="020F0502020204030204" pitchFamily="34" charset="0"/>
                <a:ea typeface="MS Mincho"/>
                <a:cs typeface="Calibri" panose="020F0502020204030204" pitchFamily="34" charset="0"/>
              </a:rPr>
              <a:t>, </a:t>
            </a:r>
            <a:r>
              <a:rPr lang="en-US" sz="1100" dirty="0" err="1">
                <a:latin typeface="Calibri" panose="020F0502020204030204" pitchFamily="34" charset="0"/>
                <a:ea typeface="MS Mincho"/>
                <a:cs typeface="Calibri" panose="020F0502020204030204" pitchFamily="34" charset="0"/>
              </a:rPr>
              <a:t>pohodlne</a:t>
            </a:r>
            <a:r>
              <a:rPr lang="en-US" sz="1100" dirty="0">
                <a:latin typeface="Calibri" panose="020F0502020204030204" pitchFamily="34" charset="0"/>
                <a:ea typeface="MS Mincho"/>
                <a:cs typeface="Calibri" panose="020F0502020204030204" pitchFamily="34" charset="0"/>
              </a:rPr>
              <a:t> a </a:t>
            </a:r>
            <a:r>
              <a:rPr lang="en-US" sz="1100" dirty="0" err="1">
                <a:latin typeface="Calibri" panose="020F0502020204030204" pitchFamily="34" charset="0"/>
                <a:ea typeface="MS Mincho"/>
                <a:cs typeface="Calibri" panose="020F0502020204030204" pitchFamily="34" charset="0"/>
              </a:rPr>
              <a:t>slušne</a:t>
            </a:r>
            <a:r>
              <a:rPr lang="en-US" sz="1100" dirty="0">
                <a:latin typeface="Calibri" panose="020F0502020204030204" pitchFamily="34" charset="0"/>
                <a:ea typeface="MS Mincho"/>
                <a:cs typeface="Calibri" panose="020F0502020204030204" pitchFamily="34" charset="0"/>
              </a:rPr>
              <a:t>.</a:t>
            </a:r>
            <a:endParaRPr lang="sk-SK" sz="1100" dirty="0">
              <a:latin typeface="Calibri" panose="020F0502020204030204" pitchFamily="34" charset="0"/>
              <a:ea typeface="MS Mincho"/>
              <a:cs typeface="Calibri" panose="020F0502020204030204" pitchFamily="34" charset="0"/>
            </a:endParaRPr>
          </a:p>
        </p:txBody>
      </p:sp>
      <p:sp>
        <p:nvSpPr>
          <p:cNvPr id="14" name="BlokTextu 13"/>
          <p:cNvSpPr txBox="1"/>
          <p:nvPr/>
        </p:nvSpPr>
        <p:spPr>
          <a:xfrm>
            <a:off x="2434849" y="6544758"/>
            <a:ext cx="2307854" cy="246221"/>
          </a:xfrm>
          <a:prstGeom prst="rect">
            <a:avLst/>
          </a:prstGeom>
          <a:noFill/>
        </p:spPr>
        <p:txBody>
          <a:bodyPr wrap="square" rtlCol="0">
            <a:spAutoFit/>
          </a:bodyPr>
          <a:lstStyle/>
          <a:p>
            <a:r>
              <a:rPr lang="sk-SK" sz="1000" dirty="0"/>
              <a:t>Pripravili: Vladka, </a:t>
            </a:r>
            <a:r>
              <a:rPr lang="sk-SK" sz="1000" dirty="0" err="1"/>
              <a:t>Emmka</a:t>
            </a:r>
            <a:r>
              <a:rPr lang="sk-SK" sz="1000" dirty="0"/>
              <a:t>, </a:t>
            </a:r>
            <a:r>
              <a:rPr lang="sk-SK" sz="1000" dirty="0" err="1"/>
              <a:t>Sisa</a:t>
            </a:r>
            <a:endParaRPr lang="sk-SK" sz="1000" dirty="0"/>
          </a:p>
        </p:txBody>
      </p:sp>
      <p:sp>
        <p:nvSpPr>
          <p:cNvPr id="15" name="BlokTextu 14"/>
          <p:cNvSpPr txBox="1"/>
          <p:nvPr/>
        </p:nvSpPr>
        <p:spPr>
          <a:xfrm>
            <a:off x="2198017" y="139680"/>
            <a:ext cx="421910" cy="229935"/>
          </a:xfrm>
          <a:prstGeom prst="rect">
            <a:avLst/>
          </a:prstGeom>
          <a:noFill/>
        </p:spPr>
        <p:txBody>
          <a:bodyPr wrap="none" rtlCol="0">
            <a:spAutoFit/>
          </a:bodyPr>
          <a:lstStyle/>
          <a:p>
            <a:r>
              <a:rPr lang="sk-SK" sz="894" dirty="0"/>
              <a:t>- 16 -</a:t>
            </a:r>
          </a:p>
        </p:txBody>
      </p:sp>
    </p:spTree>
    <p:extLst>
      <p:ext uri="{BB962C8B-B14F-4D97-AF65-F5344CB8AC3E}">
        <p14:creationId xmlns:p14="http://schemas.microsoft.com/office/powerpoint/2010/main" val="19105156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2319048" y="153586"/>
            <a:ext cx="364202" cy="229935"/>
          </a:xfrm>
          <a:prstGeom prst="rect">
            <a:avLst/>
          </a:prstGeom>
          <a:noFill/>
        </p:spPr>
        <p:txBody>
          <a:bodyPr wrap="none" rtlCol="0">
            <a:spAutoFit/>
          </a:bodyPr>
          <a:lstStyle/>
          <a:p>
            <a:r>
              <a:rPr lang="sk-SK" sz="894" dirty="0"/>
              <a:t>- 6 -</a:t>
            </a:r>
          </a:p>
        </p:txBody>
      </p:sp>
      <p:sp>
        <p:nvSpPr>
          <p:cNvPr id="3" name="BlokTextu 2"/>
          <p:cNvSpPr txBox="1"/>
          <p:nvPr/>
        </p:nvSpPr>
        <p:spPr>
          <a:xfrm>
            <a:off x="1336824" y="317060"/>
            <a:ext cx="2328649" cy="261610"/>
          </a:xfrm>
          <a:prstGeom prst="rect">
            <a:avLst/>
          </a:prstGeom>
          <a:noFill/>
        </p:spPr>
        <p:txBody>
          <a:bodyPr wrap="square" rtlCol="0">
            <a:spAutoFit/>
          </a:bodyPr>
          <a:lstStyle/>
          <a:p>
            <a:r>
              <a:rPr lang="sk-SK" sz="1100" b="1" dirty="0">
                <a:solidFill>
                  <a:srgbClr val="660033"/>
                </a:solidFill>
              </a:rPr>
              <a:t>Spomienky bývalých redaktorov...</a:t>
            </a:r>
          </a:p>
        </p:txBody>
      </p:sp>
      <p:sp>
        <p:nvSpPr>
          <p:cNvPr id="5" name="BlokTextu 4"/>
          <p:cNvSpPr txBox="1"/>
          <p:nvPr/>
        </p:nvSpPr>
        <p:spPr>
          <a:xfrm>
            <a:off x="7215182" y="492380"/>
            <a:ext cx="1344387" cy="267446"/>
          </a:xfrm>
          <a:prstGeom prst="rect">
            <a:avLst/>
          </a:prstGeom>
          <a:noFill/>
        </p:spPr>
        <p:txBody>
          <a:bodyPr wrap="square" rtlCol="0">
            <a:spAutoFit/>
          </a:bodyPr>
          <a:lstStyle/>
          <a:p>
            <a:r>
              <a:rPr lang="sk-SK" sz="1100" b="1" u="sng" dirty="0"/>
              <a:t>Kvíz</a:t>
            </a:r>
            <a:r>
              <a:rPr lang="sk-SK" sz="1100" dirty="0"/>
              <a:t> </a:t>
            </a:r>
          </a:p>
        </p:txBody>
      </p:sp>
      <p:sp>
        <p:nvSpPr>
          <p:cNvPr id="4" name="BlokTextu 3"/>
          <p:cNvSpPr txBox="1"/>
          <p:nvPr/>
        </p:nvSpPr>
        <p:spPr>
          <a:xfrm>
            <a:off x="-17913" y="1202315"/>
            <a:ext cx="4896479" cy="769441"/>
          </a:xfrm>
          <a:prstGeom prst="rect">
            <a:avLst/>
          </a:prstGeom>
          <a:solidFill>
            <a:schemeClr val="accent1">
              <a:lumMod val="60000"/>
              <a:lumOff val="40000"/>
            </a:schemeClr>
          </a:solidFill>
        </p:spPr>
        <p:txBody>
          <a:bodyPr wrap="square" rtlCol="0">
            <a:spAutoFit/>
          </a:bodyPr>
          <a:lstStyle/>
          <a:p>
            <a:r>
              <a:rPr lang="sk-SK" sz="1100" dirty="0"/>
              <a:t>1. Spomínaš si ešte na prácu v redakcii školského časopisu?  Čo ti najviac utkvelo v pamäti?</a:t>
            </a:r>
          </a:p>
          <a:p>
            <a:r>
              <a:rPr lang="sk-SK" sz="1100" dirty="0"/>
              <a:t>2. Aká bola tvoja životná cesta po skončení ZŠ? Kde teraz pôsobíš?</a:t>
            </a:r>
          </a:p>
          <a:p>
            <a:r>
              <a:rPr lang="sk-SK" sz="1100" dirty="0"/>
              <a:t>3. Na záver obligátne „Čo by si našej škole i časopisu zaželal/a  k výročiu?“</a:t>
            </a:r>
          </a:p>
        </p:txBody>
      </p:sp>
      <p:sp>
        <p:nvSpPr>
          <p:cNvPr id="6" name="Obdĺžnik 5"/>
          <p:cNvSpPr/>
          <p:nvPr/>
        </p:nvSpPr>
        <p:spPr>
          <a:xfrm>
            <a:off x="0" y="2250064"/>
            <a:ext cx="4797229" cy="1615827"/>
          </a:xfrm>
          <a:prstGeom prst="rect">
            <a:avLst/>
          </a:prstGeom>
        </p:spPr>
        <p:txBody>
          <a:bodyPr wrap="square">
            <a:spAutoFit/>
          </a:bodyPr>
          <a:lstStyle/>
          <a:p>
            <a:pPr algn="just"/>
            <a:r>
              <a:rPr lang="sk-SK" sz="975"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1</a:t>
            </a:r>
            <a:r>
              <a:rPr lang="sk-SK" sz="11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Áno, spomínam si. Najmä na príjemný kolektív ľudí, ktorý viedla pani učiteľka </a:t>
            </a:r>
            <a:r>
              <a:rPr lang="sk-SK" sz="1100" dirty="0" err="1">
                <a:solidFill>
                  <a:srgbClr val="000000"/>
                </a:solidFill>
                <a:latin typeface="Calibri" panose="020F0502020204030204" pitchFamily="34" charset="0"/>
                <a:ea typeface="Times New Roman" panose="02020603050405020304" pitchFamily="18" charset="0"/>
                <a:cs typeface="Times New Roman" panose="02020603050405020304" pitchFamily="18" charset="0"/>
              </a:rPr>
              <a:t>Kocanová</a:t>
            </a:r>
            <a:r>
              <a:rPr lang="sk-SK" sz="11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Najviac mi utkvel v pamäti rozhovor s primátorom,  keďže sme si neverili, že by sa niečo také mohlo podariť.</a:t>
            </a:r>
            <a:endParaRPr lang="sk-SK" sz="1100" dirty="0">
              <a:latin typeface="Times New Roman" panose="02020603050405020304" pitchFamily="18" charset="0"/>
              <a:ea typeface="Times New Roman" panose="02020603050405020304" pitchFamily="18" charset="0"/>
            </a:endParaRPr>
          </a:p>
          <a:p>
            <a:pPr algn="just"/>
            <a:r>
              <a:rPr lang="sk-SK" sz="11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2.  Po skončení ZŠ som navštevoval miestne gymnázium. Aktuálne som študentom 5. ročníka na Lekárskej fakulte Univerzity Pavla Jozefa Šafárika v Košiciach.</a:t>
            </a:r>
            <a:endParaRPr lang="sk-SK" sz="1100" dirty="0">
              <a:latin typeface="Times New Roman" panose="02020603050405020304" pitchFamily="18" charset="0"/>
              <a:ea typeface="Times New Roman" panose="02020603050405020304" pitchFamily="18" charset="0"/>
            </a:endParaRPr>
          </a:p>
          <a:p>
            <a:pPr algn="just"/>
            <a:r>
              <a:rPr lang="sk-SK" sz="11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3.  Škole prajem plné chodby študentov, keďže vieme, aká je situácia v našom regióne. Časopisu prajem, aby si stále zachoval svoju papierovú formu a mal kopec čitateľov.</a:t>
            </a:r>
            <a:endParaRPr lang="sk-SK" sz="1100" dirty="0">
              <a:latin typeface="Times New Roman" panose="02020603050405020304" pitchFamily="18" charset="0"/>
              <a:ea typeface="Times New Roman" panose="02020603050405020304" pitchFamily="18" charset="0"/>
            </a:endParaRPr>
          </a:p>
        </p:txBody>
      </p:sp>
      <p:sp>
        <p:nvSpPr>
          <p:cNvPr id="7" name="BlokTextu 6"/>
          <p:cNvSpPr txBox="1"/>
          <p:nvPr/>
        </p:nvSpPr>
        <p:spPr>
          <a:xfrm>
            <a:off x="61779" y="2025417"/>
            <a:ext cx="1403351" cy="261610"/>
          </a:xfrm>
          <a:prstGeom prst="rect">
            <a:avLst/>
          </a:prstGeom>
          <a:noFill/>
        </p:spPr>
        <p:txBody>
          <a:bodyPr wrap="square" rtlCol="0">
            <a:spAutoFit/>
          </a:bodyPr>
          <a:lstStyle/>
          <a:p>
            <a:r>
              <a:rPr lang="sk-SK" sz="1100" b="1" dirty="0"/>
              <a:t>Tomáš </a:t>
            </a:r>
            <a:r>
              <a:rPr lang="sk-SK" sz="1100" b="1" dirty="0" err="1"/>
              <a:t>Mochnáč</a:t>
            </a:r>
            <a:endParaRPr lang="sk-SK" sz="1100" b="1" dirty="0"/>
          </a:p>
        </p:txBody>
      </p:sp>
      <p:sp>
        <p:nvSpPr>
          <p:cNvPr id="8" name="BlokTextu 7"/>
          <p:cNvSpPr txBox="1"/>
          <p:nvPr/>
        </p:nvSpPr>
        <p:spPr>
          <a:xfrm>
            <a:off x="5109029" y="2055847"/>
            <a:ext cx="4733975" cy="3976473"/>
          </a:xfrm>
          <a:prstGeom prst="rect">
            <a:avLst/>
          </a:prstGeom>
          <a:noFill/>
          <a:ln w="28575">
            <a:solidFill>
              <a:schemeClr val="tx1"/>
            </a:solidFill>
            <a:prstDash val="dashDot"/>
          </a:ln>
        </p:spPr>
        <p:txBody>
          <a:bodyPr wrap="square" rtlCol="0">
            <a:spAutoFit/>
          </a:bodyPr>
          <a:lstStyle/>
          <a:p>
            <a:pPr marL="278606" indent="-278606">
              <a:buAutoNum type="arabicPeriod"/>
            </a:pPr>
            <a:endParaRPr lang="sk-SK" sz="894" dirty="0"/>
          </a:p>
          <a:p>
            <a:r>
              <a:rPr lang="sk-SK" sz="900" dirty="0">
                <a:latin typeface="Arial" panose="020B0604020202020204" pitchFamily="34" charset="0"/>
                <a:cs typeface="Arial" panose="020B0604020202020204" pitchFamily="34" charset="0"/>
              </a:rPr>
              <a:t>Meno, priezvisko........................................................ trieda.....................</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V ktorom roku bola založená naša </a:t>
            </a:r>
            <a:r>
              <a:rPr lang="sk-SK" sz="900" dirty="0" smtClean="0">
                <a:latin typeface="Arial" panose="020B0604020202020204" pitchFamily="34" charset="0"/>
                <a:cs typeface="Arial" panose="020B0604020202020204" pitchFamily="34" charset="0"/>
              </a:rPr>
              <a:t>škola</a:t>
            </a:r>
            <a:r>
              <a:rPr lang="sk-SK" sz="900" dirty="0">
                <a:latin typeface="Arial" panose="020B0604020202020204" pitchFamily="34" charset="0"/>
                <a:cs typeface="Arial" panose="020B0604020202020204" pitchFamily="34" charset="0"/>
              </a:rPr>
              <a:t>?................................................................</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Kto bol jej prvým riaditeľom?...................................................................................</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Aké cudzie jazyky sa učia v našej škole?...................................................................</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Aké dva výcviky v rámci telesnej výchovy organizuje škola?....................................</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Kto je výchovný poradca? .......................................................................................</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Koľko odborných učební máme v škole? ................................................................</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Ako sa nazýva dvojdňová </a:t>
            </a:r>
            <a:r>
              <a:rPr lang="sk-SK" sz="900" dirty="0" err="1">
                <a:latin typeface="Arial" panose="020B0604020202020204" pitchFamily="34" charset="0"/>
                <a:cs typeface="Arial" panose="020B0604020202020204" pitchFamily="34" charset="0"/>
              </a:rPr>
              <a:t>stanovačka</a:t>
            </a:r>
            <a:r>
              <a:rPr lang="sk-SK" sz="900" dirty="0">
                <a:latin typeface="Arial" panose="020B0604020202020204" pitchFamily="34" charset="0"/>
                <a:cs typeface="Arial" panose="020B0604020202020204" pitchFamily="34" charset="0"/>
              </a:rPr>
              <a:t> pre žiakov 2. stupňa? ..................................</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Ktorá trieda je najväčšia počtom žiakov?  ................................................................</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Ako sa volá náš školník? /meno a priezvisko/...........................................................</a:t>
            </a:r>
          </a:p>
          <a:p>
            <a:pPr marL="278606" indent="-278606">
              <a:buAutoNum type="arabicPeriod"/>
            </a:pPr>
            <a:endParaRPr lang="sk-SK" sz="900" dirty="0">
              <a:latin typeface="Arial" panose="020B0604020202020204" pitchFamily="34" charset="0"/>
              <a:cs typeface="Arial" panose="020B0604020202020204" pitchFamily="34" charset="0"/>
            </a:endParaRPr>
          </a:p>
          <a:p>
            <a:pPr marL="278606" indent="-278606">
              <a:buAutoNum type="arabicPeriod"/>
            </a:pPr>
            <a:r>
              <a:rPr lang="sk-SK" sz="900" dirty="0">
                <a:latin typeface="Arial" panose="020B0604020202020204" pitchFamily="34" charset="0"/>
                <a:cs typeface="Arial" panose="020B0604020202020204" pitchFamily="34" charset="0"/>
              </a:rPr>
              <a:t>Koľko rokov </a:t>
            </a:r>
            <a:r>
              <a:rPr lang="sk-SK" sz="900" dirty="0" smtClean="0">
                <a:latin typeface="Arial" panose="020B0604020202020204" pitchFamily="34" charset="0"/>
                <a:cs typeface="Arial" panose="020B0604020202020204" pitchFamily="34" charset="0"/>
              </a:rPr>
              <a:t>vychádza náš </a:t>
            </a:r>
            <a:r>
              <a:rPr lang="sk-SK" sz="900" dirty="0">
                <a:latin typeface="Arial" panose="020B0604020202020204" pitchFamily="34" charset="0"/>
                <a:cs typeface="Arial" panose="020B0604020202020204" pitchFamily="34" charset="0"/>
              </a:rPr>
              <a:t>školský </a:t>
            </a:r>
            <a:r>
              <a:rPr lang="sk-SK" sz="900" dirty="0" smtClean="0">
                <a:latin typeface="Arial" panose="020B0604020202020204" pitchFamily="34" charset="0"/>
                <a:cs typeface="Arial" panose="020B0604020202020204" pitchFamily="34" charset="0"/>
              </a:rPr>
              <a:t>časopis?..........................................................</a:t>
            </a:r>
            <a:endParaRPr lang="sk-SK" sz="900" dirty="0">
              <a:latin typeface="Arial" panose="020B0604020202020204" pitchFamily="34" charset="0"/>
              <a:cs typeface="Arial" panose="020B0604020202020204" pitchFamily="34" charset="0"/>
            </a:endParaRPr>
          </a:p>
          <a:p>
            <a:pPr marL="278606" indent="-278606">
              <a:buAutoNum type="arabicPeriod"/>
            </a:pPr>
            <a:endParaRPr lang="sk-SK" sz="894" dirty="0"/>
          </a:p>
          <a:p>
            <a:pPr marL="278606" indent="-278606">
              <a:buAutoNum type="arabicPeriod"/>
            </a:pPr>
            <a:endParaRPr lang="sk-SK" sz="894" dirty="0"/>
          </a:p>
          <a:p>
            <a:r>
              <a:rPr lang="sk-SK" sz="894" b="1" dirty="0"/>
              <a:t>Bonusová otázka: </a:t>
            </a:r>
            <a:r>
              <a:rPr lang="sk-SK" sz="894" dirty="0"/>
              <a:t>Ktorý článok v tomto čísle časopisu sa ti najviac páčil? </a:t>
            </a:r>
          </a:p>
          <a:p>
            <a:endParaRPr lang="sk-SK" sz="894" dirty="0"/>
          </a:p>
          <a:p>
            <a:r>
              <a:rPr lang="sk-SK" sz="894" dirty="0"/>
              <a:t>.......................................................................................................................................</a:t>
            </a:r>
          </a:p>
          <a:p>
            <a:pPr marL="278606" indent="-278606">
              <a:buAutoNum type="arabicPeriod"/>
            </a:pPr>
            <a:endParaRPr lang="sk-SK" sz="975" dirty="0"/>
          </a:p>
        </p:txBody>
      </p:sp>
      <p:sp>
        <p:nvSpPr>
          <p:cNvPr id="14" name="BlokTextu 13"/>
          <p:cNvSpPr txBox="1"/>
          <p:nvPr/>
        </p:nvSpPr>
        <p:spPr>
          <a:xfrm>
            <a:off x="5239657" y="817595"/>
            <a:ext cx="4507743" cy="769441"/>
          </a:xfrm>
          <a:prstGeom prst="rect">
            <a:avLst/>
          </a:prstGeom>
          <a:noFill/>
        </p:spPr>
        <p:txBody>
          <a:bodyPr wrap="square" rtlCol="0">
            <a:spAutoFit/>
          </a:bodyPr>
          <a:lstStyle/>
          <a:p>
            <a:pPr algn="just"/>
            <a:r>
              <a:rPr lang="sk-SK" sz="1100" dirty="0"/>
              <a:t>Odpovedzte na 10 otázok a vyhrajte zaujímavú cenu. Odpovede napíšte  do súťažného kupónu. Nezabudnite uviesť svoje údaje. Vyplnený súťažný kupón odovzdajte redakčnej rade do 15. mája 2018.  Žrebovanie sa uskutoční naživo v májovej rozhlasovej relácii.</a:t>
            </a:r>
          </a:p>
        </p:txBody>
      </p:sp>
      <p:sp>
        <p:nvSpPr>
          <p:cNvPr id="15" name="BlokTextu 14"/>
          <p:cNvSpPr txBox="1"/>
          <p:nvPr/>
        </p:nvSpPr>
        <p:spPr>
          <a:xfrm>
            <a:off x="6830762" y="1637466"/>
            <a:ext cx="1415143" cy="317459"/>
          </a:xfrm>
          <a:prstGeom prst="rect">
            <a:avLst/>
          </a:prstGeom>
          <a:noFill/>
        </p:spPr>
        <p:txBody>
          <a:bodyPr wrap="square" rtlCol="0">
            <a:spAutoFit/>
          </a:bodyPr>
          <a:lstStyle/>
          <a:p>
            <a:r>
              <a:rPr lang="sk-SK" sz="1463" b="1" dirty="0"/>
              <a:t>Súťažný kupón</a:t>
            </a:r>
          </a:p>
        </p:txBody>
      </p:sp>
      <p:pic>
        <p:nvPicPr>
          <p:cNvPr id="16" name="Obrázok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4227" y="1889812"/>
            <a:ext cx="480740" cy="266410"/>
          </a:xfrm>
          <a:prstGeom prst="rect">
            <a:avLst/>
          </a:prstGeom>
        </p:spPr>
      </p:pic>
      <p:pic>
        <p:nvPicPr>
          <p:cNvPr id="17" name="Obrázok 16"/>
          <p:cNvPicPr>
            <a:picLocks noChangeAspect="1"/>
          </p:cNvPicPr>
          <p:nvPr/>
        </p:nvPicPr>
        <p:blipFill>
          <a:blip r:embed="rId3"/>
          <a:stretch>
            <a:fillRect/>
          </a:stretch>
        </p:blipFill>
        <p:spPr>
          <a:xfrm>
            <a:off x="5956103" y="1907000"/>
            <a:ext cx="480482" cy="267486"/>
          </a:xfrm>
          <a:prstGeom prst="rect">
            <a:avLst/>
          </a:prstGeom>
        </p:spPr>
      </p:pic>
      <p:pic>
        <p:nvPicPr>
          <p:cNvPr id="19" name="Obrázok 18"/>
          <p:cNvPicPr>
            <a:picLocks noChangeAspect="1"/>
          </p:cNvPicPr>
          <p:nvPr/>
        </p:nvPicPr>
        <p:blipFill>
          <a:blip r:embed="rId4"/>
          <a:stretch>
            <a:fillRect/>
          </a:stretch>
        </p:blipFill>
        <p:spPr>
          <a:xfrm rot="10800000">
            <a:off x="6350280" y="5913681"/>
            <a:ext cx="480482" cy="267486"/>
          </a:xfrm>
          <a:prstGeom prst="rect">
            <a:avLst/>
          </a:prstGeom>
        </p:spPr>
      </p:pic>
      <p:sp>
        <p:nvSpPr>
          <p:cNvPr id="9" name="Obdĺžnik 8"/>
          <p:cNvSpPr/>
          <p:nvPr/>
        </p:nvSpPr>
        <p:spPr>
          <a:xfrm>
            <a:off x="-39439" y="4048577"/>
            <a:ext cx="4797229" cy="2809423"/>
          </a:xfrm>
          <a:prstGeom prst="rect">
            <a:avLst/>
          </a:prstGeom>
        </p:spPr>
        <p:txBody>
          <a:bodyPr wrap="square">
            <a:spAutoFit/>
          </a:bodyPr>
          <a:lstStyle/>
          <a:p>
            <a:pPr algn="just">
              <a:lnSpc>
                <a:spcPct val="107000"/>
              </a:lnSpc>
            </a:pPr>
            <a:r>
              <a:rPr lang="sk-SK" sz="975" dirty="0">
                <a:solidFill>
                  <a:srgbClr val="000000"/>
                </a:solidFill>
                <a:latin typeface="Calibri" panose="020F0502020204030204" pitchFamily="34" charset="0"/>
                <a:ea typeface="Calibri" panose="020F0502020204030204" pitchFamily="34" charset="0"/>
                <a:cs typeface="Calibri" panose="020F0502020204030204" pitchFamily="34" charset="0"/>
              </a:rPr>
              <a:t>1.  </a:t>
            </a:r>
            <a:r>
              <a:rPr lang="sk-SK" sz="1100" dirty="0">
                <a:solidFill>
                  <a:srgbClr val="000000"/>
                </a:solidFill>
                <a:latin typeface="Calibri" panose="020F0502020204030204" pitchFamily="34" charset="0"/>
                <a:ea typeface="Calibri" panose="020F0502020204030204" pitchFamily="34" charset="0"/>
                <a:cs typeface="Calibri" panose="020F0502020204030204" pitchFamily="34" charset="0"/>
              </a:rPr>
              <a:t>Sedela som v práci a zrazu som </a:t>
            </a:r>
            <a:r>
              <a:rPr lang="sk-SK" sz="1100" dirty="0">
                <a:latin typeface="Times New Roman" panose="02020603050405020304" pitchFamily="18" charset="0"/>
                <a:ea typeface="Times New Roman" panose="02020603050405020304" pitchFamily="18" charset="0"/>
                <a:cs typeface="Times New Roman" panose="02020603050405020304" pitchFamily="18" charset="0"/>
              </a:rPr>
              <a:t>dostala správu, čí by som nenapísala pár slov do výročného čísla </a:t>
            </a:r>
            <a:r>
              <a:rPr lang="sk-SK" sz="1100" dirty="0" smtClean="0">
                <a:latin typeface="Times New Roman" panose="02020603050405020304" pitchFamily="18" charset="0"/>
                <a:ea typeface="Times New Roman" panose="02020603050405020304" pitchFamily="18" charset="0"/>
                <a:cs typeface="Times New Roman" panose="02020603050405020304" pitchFamily="18" charset="0"/>
              </a:rPr>
              <a:t>Komenského kamaráta</a:t>
            </a:r>
            <a:r>
              <a:rPr lang="sk-SK" sz="1100" dirty="0">
                <a:latin typeface="Times New Roman" panose="02020603050405020304" pitchFamily="18" charset="0"/>
                <a:ea typeface="Times New Roman" panose="02020603050405020304" pitchFamily="18" charset="0"/>
                <a:cs typeface="Times New Roman" panose="02020603050405020304" pitchFamily="18" charset="0"/>
              </a:rPr>
              <a:t>. Aj slzička dojatia mi ušla. Dobre no, neušla, ale naozaj ma to dojalo, lebo som sa vrátila asi o milión rokov dozadu. A mne sa všetky spomienky na celý časopis vrátili. Až tak, že som nahodila taký hlúpučký úsmevček a zákazníci si o mne museli myslieť svoje.</a:t>
            </a:r>
            <a:endParaRPr lang="sk-SK" sz="1100"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pPr>
            <a:r>
              <a:rPr lang="sk-SK" sz="1100" dirty="0">
                <a:latin typeface="Times New Roman" panose="02020603050405020304" pitchFamily="18" charset="0"/>
                <a:ea typeface="Times New Roman" panose="02020603050405020304" pitchFamily="18" charset="0"/>
                <a:cs typeface="Times New Roman" panose="02020603050405020304" pitchFamily="18" charset="0"/>
              </a:rPr>
              <a:t>...naše porady, kedy sme sa pri keksíkoch a čaji len smiali a potom v priebehu 5 </a:t>
            </a:r>
            <a:r>
              <a:rPr lang="sk-SK" sz="1100" dirty="0" smtClean="0">
                <a:latin typeface="Times New Roman" panose="02020603050405020304" pitchFamily="18" charset="0"/>
                <a:ea typeface="Times New Roman" panose="02020603050405020304" pitchFamily="18" charset="0"/>
                <a:cs typeface="Times New Roman" panose="02020603050405020304" pitchFamily="18" charset="0"/>
              </a:rPr>
              <a:t>minút </a:t>
            </a:r>
            <a:r>
              <a:rPr lang="sk-SK" sz="1100" dirty="0">
                <a:latin typeface="Times New Roman" panose="02020603050405020304" pitchFamily="18" charset="0"/>
                <a:ea typeface="Times New Roman" panose="02020603050405020304" pitchFamily="18" charset="0"/>
                <a:cs typeface="Times New Roman" panose="02020603050405020304" pitchFamily="18" charset="0"/>
              </a:rPr>
              <a:t>rozhodili úlohy a časopis bol na svete. Občas bol pokus aj o poradu v čajovni v meste, kde sme dali viacero pokusov objednať si pečenú klobásu (taká medzilaborecká verzia čajovne s pestrou ponukou). Nikdy nám to ale nevyšlo. </a:t>
            </a:r>
            <a:r>
              <a:rPr lang="sk-SK" sz="1100" dirty="0" err="1">
                <a:latin typeface="Times New Roman" panose="02020603050405020304" pitchFamily="18" charset="0"/>
                <a:ea typeface="Times New Roman" panose="02020603050405020304" pitchFamily="18" charset="0"/>
                <a:cs typeface="Times New Roman" panose="02020603050405020304" pitchFamily="18" charset="0"/>
              </a:rPr>
              <a:t>Mochi</a:t>
            </a:r>
            <a:r>
              <a:rPr lang="sk-SK" sz="1100" dirty="0">
                <a:latin typeface="Times New Roman" panose="02020603050405020304" pitchFamily="18" charset="0"/>
                <a:ea typeface="Times New Roman" panose="02020603050405020304" pitchFamily="18" charset="0"/>
                <a:cs typeface="Times New Roman" panose="02020603050405020304" pitchFamily="18" charset="0"/>
              </a:rPr>
              <a:t> (ďalší člen RR - oddelenie vtipov) stade odchádzal zakaždým smutný. Ako som sa skrz svoje články snažila zbaviť rybičiek, ktoré sa mi vo veľkom vyliahli v akváriu. Ako som sa článkom o hubách chcela zapáčiť starším chlapcom. Aj ja sa na tom teraz smejem. Ani jeden článok som po sebe odvtedy neprečítala. Ale moja babka ako hlavný odberateľ má všetky čísla stále odložené v knižnici na čestnom mieste. </a:t>
            </a:r>
            <a:endParaRPr lang="sk-SK" sz="11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BlokTextu 9"/>
          <p:cNvSpPr txBox="1"/>
          <p:nvPr/>
        </p:nvSpPr>
        <p:spPr>
          <a:xfrm>
            <a:off x="24434" y="3814581"/>
            <a:ext cx="1478040" cy="261610"/>
          </a:xfrm>
          <a:prstGeom prst="rect">
            <a:avLst/>
          </a:prstGeom>
          <a:noFill/>
        </p:spPr>
        <p:txBody>
          <a:bodyPr wrap="square" rtlCol="0">
            <a:spAutoFit/>
          </a:bodyPr>
          <a:lstStyle/>
          <a:p>
            <a:r>
              <a:rPr lang="sk-SK" sz="1100" b="1" dirty="0"/>
              <a:t>Júlia </a:t>
            </a:r>
            <a:r>
              <a:rPr lang="sk-SK" sz="1100" b="1" dirty="0" err="1"/>
              <a:t>Nestorová</a:t>
            </a:r>
            <a:endParaRPr lang="sk-SK" sz="1100" b="1" dirty="0"/>
          </a:p>
        </p:txBody>
      </p:sp>
      <p:sp>
        <p:nvSpPr>
          <p:cNvPr id="11" name="BlokTextu 10"/>
          <p:cNvSpPr txBox="1"/>
          <p:nvPr/>
        </p:nvSpPr>
        <p:spPr>
          <a:xfrm>
            <a:off x="7215182" y="153585"/>
            <a:ext cx="537075" cy="229935"/>
          </a:xfrm>
          <a:prstGeom prst="rect">
            <a:avLst/>
          </a:prstGeom>
          <a:noFill/>
        </p:spPr>
        <p:txBody>
          <a:bodyPr wrap="square" rtlCol="0">
            <a:spAutoFit/>
          </a:bodyPr>
          <a:lstStyle/>
          <a:p>
            <a:r>
              <a:rPr lang="sk-SK" sz="894" dirty="0"/>
              <a:t>- 15 -</a:t>
            </a:r>
          </a:p>
        </p:txBody>
      </p:sp>
      <p:sp>
        <p:nvSpPr>
          <p:cNvPr id="13" name="BlokTextu 12"/>
          <p:cNvSpPr txBox="1"/>
          <p:nvPr/>
        </p:nvSpPr>
        <p:spPr>
          <a:xfrm>
            <a:off x="7441967" y="6497677"/>
            <a:ext cx="2535465" cy="217432"/>
          </a:xfrm>
          <a:prstGeom prst="rect">
            <a:avLst/>
          </a:prstGeom>
          <a:noFill/>
        </p:spPr>
        <p:txBody>
          <a:bodyPr wrap="square" rtlCol="0">
            <a:spAutoFit/>
          </a:bodyPr>
          <a:lstStyle/>
          <a:p>
            <a:r>
              <a:rPr lang="sk-SK" sz="813" dirty="0"/>
              <a:t>Zostavili Diana, Natálka, Anna a Laura</a:t>
            </a:r>
          </a:p>
        </p:txBody>
      </p:sp>
      <p:sp>
        <p:nvSpPr>
          <p:cNvPr id="20" name="BlokTextu 19"/>
          <p:cNvSpPr txBox="1"/>
          <p:nvPr/>
        </p:nvSpPr>
        <p:spPr>
          <a:xfrm>
            <a:off x="61779" y="534974"/>
            <a:ext cx="4715717" cy="600164"/>
          </a:xfrm>
          <a:prstGeom prst="rect">
            <a:avLst/>
          </a:prstGeom>
          <a:noFill/>
        </p:spPr>
        <p:txBody>
          <a:bodyPr wrap="square" rtlCol="0">
            <a:spAutoFit/>
          </a:bodyPr>
          <a:lstStyle/>
          <a:p>
            <a:pPr algn="just"/>
            <a:r>
              <a:rPr lang="sk-SK" sz="1100" dirty="0"/>
              <a:t>Oslovili sme Julku </a:t>
            </a:r>
            <a:r>
              <a:rPr lang="sk-SK" sz="1100" dirty="0" err="1"/>
              <a:t>Nestorovú</a:t>
            </a:r>
            <a:r>
              <a:rPr lang="sk-SK" sz="1100" dirty="0"/>
              <a:t> a Tomáša </a:t>
            </a:r>
            <a:r>
              <a:rPr lang="sk-SK" sz="1100" dirty="0" err="1"/>
              <a:t>Mochnáča</a:t>
            </a:r>
            <a:r>
              <a:rPr lang="sk-SK" sz="1100" dirty="0"/>
              <a:t> – bývalých redaktorov časopisu Komenského kamarát a položili sme im tri otázky.  Ochotne nám  poskytli  odpovede a iste ich potešilo, že  sa znova na chvíľku stali súčasťou KK. </a:t>
            </a:r>
          </a:p>
        </p:txBody>
      </p:sp>
    </p:spTree>
    <p:extLst>
      <p:ext uri="{BB962C8B-B14F-4D97-AF65-F5344CB8AC3E}">
        <p14:creationId xmlns:p14="http://schemas.microsoft.com/office/powerpoint/2010/main" val="3425658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ĺžnik 3"/>
          <p:cNvSpPr/>
          <p:nvPr/>
        </p:nvSpPr>
        <p:spPr>
          <a:xfrm>
            <a:off x="7945" y="443791"/>
            <a:ext cx="3290206" cy="1259319"/>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7. Špagety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Kto by im odolal, všakže? :) Pripravíme ich narýchlo s kečupom a posypeme syrom alebo zvolíme zdravší variant a spravíme si famóznu domácu omáčku. Rovnako vďačnou voľbou budú aj akékoľvek iné cestoviny, ideálne viacfarebné alebo veselých tvarov.</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 name="Obrázok 4"/>
          <p:cNvPicPr>
            <a:picLocks noChangeAspect="1"/>
          </p:cNvPicPr>
          <p:nvPr/>
        </p:nvPicPr>
        <p:blipFill>
          <a:blip r:embed="rId2"/>
          <a:stretch>
            <a:fillRect/>
          </a:stretch>
        </p:blipFill>
        <p:spPr>
          <a:xfrm>
            <a:off x="3344598" y="647412"/>
            <a:ext cx="1395648" cy="931765"/>
          </a:xfrm>
          <a:prstGeom prst="rect">
            <a:avLst/>
          </a:prstGeom>
        </p:spPr>
      </p:pic>
      <p:sp>
        <p:nvSpPr>
          <p:cNvPr id="6" name="Obdĺžnik 5"/>
          <p:cNvSpPr/>
          <p:nvPr/>
        </p:nvSpPr>
        <p:spPr>
          <a:xfrm>
            <a:off x="31169" y="1678527"/>
            <a:ext cx="3290206"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8. Pizza</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Aj keď pizza pôsobí na prvý pohľad ako nezdravé jedlo, nemusí to tak byť. Neobjednávajme si ju z reštaurácie, upečme si ju doma. Môžeme použiť ingrediencie podľa vlastnej fantázie a chuti.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Obrázok 6"/>
          <p:cNvPicPr>
            <a:picLocks noChangeAspect="1"/>
          </p:cNvPicPr>
          <p:nvPr/>
        </p:nvPicPr>
        <p:blipFill>
          <a:blip r:embed="rId3"/>
          <a:stretch>
            <a:fillRect/>
          </a:stretch>
        </p:blipFill>
        <p:spPr>
          <a:xfrm>
            <a:off x="3344598" y="1899611"/>
            <a:ext cx="1395648" cy="854193"/>
          </a:xfrm>
          <a:prstGeom prst="rect">
            <a:avLst/>
          </a:prstGeom>
        </p:spPr>
      </p:pic>
      <p:sp>
        <p:nvSpPr>
          <p:cNvPr id="8" name="Obdĺžnik 7"/>
          <p:cNvSpPr/>
          <p:nvPr/>
        </p:nvSpPr>
        <p:spPr>
          <a:xfrm>
            <a:off x="1034927" y="2707793"/>
            <a:ext cx="3804384" cy="900246"/>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9. </a:t>
            </a:r>
            <a:r>
              <a:rPr lang="sk-SK" sz="1000" b="1" kern="1800" dirty="0" err="1">
                <a:solidFill>
                  <a:srgbClr val="B6358B"/>
                </a:solidFill>
                <a:latin typeface="Calibri" panose="020F0502020204030204" pitchFamily="34" charset="0"/>
                <a:ea typeface="Times New Roman" panose="02020603050405020304" pitchFamily="18" charset="0"/>
                <a:cs typeface="Calibri" panose="020F0502020204030204" pitchFamily="34" charset="0"/>
              </a:rPr>
              <a:t>Hranolky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Ošúpeme zemiaky a nakrájame ich na hranolčeky, vysypeme na plech, pridáme lyžicu oleja, soľ a bylinky a upečieme ich jednoducho v rúre. Získame tak zdravší variant klasických vysmážaných </a:t>
            </a:r>
            <a:r>
              <a:rPr lang="sk-SK" sz="1000" dirty="0" err="1">
                <a:solidFill>
                  <a:srgbClr val="313131"/>
                </a:solidFill>
                <a:latin typeface="Calibri" panose="020F0502020204030204" pitchFamily="34" charset="0"/>
                <a:ea typeface="Times New Roman" panose="02020603050405020304" pitchFamily="18" charset="0"/>
                <a:cs typeface="Calibri" panose="020F0502020204030204" pitchFamily="34" charset="0"/>
              </a:rPr>
              <a:t>hranoliek</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9" name="Obrázok 8"/>
          <p:cNvPicPr>
            <a:picLocks noChangeAspect="1"/>
          </p:cNvPicPr>
          <p:nvPr/>
        </p:nvPicPr>
        <p:blipFill>
          <a:blip r:embed="rId4"/>
          <a:stretch>
            <a:fillRect/>
          </a:stretch>
        </p:blipFill>
        <p:spPr>
          <a:xfrm>
            <a:off x="94358" y="2753804"/>
            <a:ext cx="877381" cy="1096249"/>
          </a:xfrm>
          <a:prstGeom prst="rect">
            <a:avLst/>
          </a:prstGeom>
        </p:spPr>
      </p:pic>
      <p:sp>
        <p:nvSpPr>
          <p:cNvPr id="10" name="Obdĺžnik 9"/>
          <p:cNvSpPr/>
          <p:nvPr/>
        </p:nvSpPr>
        <p:spPr>
          <a:xfrm>
            <a:off x="31169" y="3726730"/>
            <a:ext cx="3478897" cy="900246"/>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10. Pirohy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Mamičkiným plneným pirohom odolá len málokto. Pripraví nám rôzne plnky - ideálna je tvarohová, bryndzová, ale dobrá je i lekvárová.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1" name="Obrázok 10"/>
          <p:cNvPicPr>
            <a:picLocks noChangeAspect="1"/>
          </p:cNvPicPr>
          <p:nvPr/>
        </p:nvPicPr>
        <p:blipFill>
          <a:blip r:embed="rId5"/>
          <a:stretch>
            <a:fillRect/>
          </a:stretch>
        </p:blipFill>
        <p:spPr>
          <a:xfrm>
            <a:off x="3465120" y="3780469"/>
            <a:ext cx="1311919" cy="878942"/>
          </a:xfrm>
          <a:prstGeom prst="rect">
            <a:avLst/>
          </a:prstGeom>
        </p:spPr>
      </p:pic>
      <p:sp>
        <p:nvSpPr>
          <p:cNvPr id="12" name="Obdĺžnik 11"/>
          <p:cNvSpPr/>
          <p:nvPr/>
        </p:nvSpPr>
        <p:spPr>
          <a:xfrm>
            <a:off x="1134334" y="4503183"/>
            <a:ext cx="3691161"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11. Hamburger</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Nie je nič jednoduchšie ako si pripraviť doma zdravú náhradu </a:t>
            </a:r>
            <a:r>
              <a:rPr lang="sk-SK" sz="1000" dirty="0" err="1">
                <a:solidFill>
                  <a:srgbClr val="313131"/>
                </a:solidFill>
                <a:latin typeface="Calibri" panose="020F0502020204030204" pitchFamily="34" charset="0"/>
                <a:ea typeface="Times New Roman" panose="02020603050405020304" pitchFamily="18" charset="0"/>
                <a:cs typeface="Calibri" panose="020F0502020204030204" pitchFamily="34" charset="0"/>
              </a:rPr>
              <a:t>fast</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a:t>
            </a:r>
            <a:r>
              <a:rPr lang="sk-SK" sz="1000" dirty="0" err="1">
                <a:solidFill>
                  <a:srgbClr val="313131"/>
                </a:solidFill>
                <a:latin typeface="Calibri" panose="020F0502020204030204" pitchFamily="34" charset="0"/>
                <a:ea typeface="Times New Roman" panose="02020603050405020304" pitchFamily="18" charset="0"/>
                <a:cs typeface="Calibri" panose="020F0502020204030204" pitchFamily="34" charset="0"/>
              </a:rPr>
              <a:t>foodu</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Upečieme plátok kuracieho mäsa alebo placku z ochuteného mletého mäsa a uložíme ho do žemle spolu so šalátom, vajíčkom, syrom a hromadou zeleniny. Dochutíme </a:t>
            </a:r>
            <a:r>
              <a:rPr lang="sk-SK" sz="1000" dirty="0" err="1">
                <a:solidFill>
                  <a:srgbClr val="313131"/>
                </a:solidFill>
                <a:latin typeface="Calibri" panose="020F0502020204030204" pitchFamily="34" charset="0"/>
                <a:ea typeface="Times New Roman" panose="02020603050405020304" pitchFamily="18" charset="0"/>
                <a:cs typeface="Calibri" panose="020F0502020204030204" pitchFamily="34" charset="0"/>
              </a:rPr>
              <a:t>dressingom</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3" name="Obrázok 12"/>
          <p:cNvPicPr>
            <a:picLocks noChangeAspect="1"/>
          </p:cNvPicPr>
          <p:nvPr/>
        </p:nvPicPr>
        <p:blipFill rotWithShape="1">
          <a:blip r:embed="rId6"/>
          <a:srcRect l="12063" t="10004" r="15728"/>
          <a:stretch/>
        </p:blipFill>
        <p:spPr>
          <a:xfrm>
            <a:off x="137248" y="4649258"/>
            <a:ext cx="943428" cy="875976"/>
          </a:xfrm>
          <a:prstGeom prst="rect">
            <a:avLst/>
          </a:prstGeom>
        </p:spPr>
      </p:pic>
      <p:sp>
        <p:nvSpPr>
          <p:cNvPr id="14" name="Obdĺžnik 13"/>
          <p:cNvSpPr/>
          <p:nvPr/>
        </p:nvSpPr>
        <p:spPr>
          <a:xfrm>
            <a:off x="83590" y="5532677"/>
            <a:ext cx="3158131"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12. Vyprážaný syr</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Nastrúhame nahrubo syr, pridáme vajíčko a troška múky, z cesta urobíme guličky a obalíme v strúhanke. Vyprážame na masti. Podávame s pečenými zeleninovými </a:t>
            </a:r>
            <a:r>
              <a:rPr lang="sk-SK" sz="1000" dirty="0" err="1">
                <a:solidFill>
                  <a:srgbClr val="313131"/>
                </a:solidFill>
                <a:latin typeface="Calibri" panose="020F0502020204030204" pitchFamily="34" charset="0"/>
                <a:ea typeface="Times New Roman" panose="02020603050405020304" pitchFamily="18" charset="0"/>
                <a:cs typeface="Calibri" panose="020F0502020204030204" pitchFamily="34" charset="0"/>
              </a:rPr>
              <a:t>hranolkami</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5" name="Obrázok 14"/>
          <p:cNvPicPr>
            <a:picLocks noChangeAspect="1"/>
          </p:cNvPicPr>
          <p:nvPr/>
        </p:nvPicPr>
        <p:blipFill>
          <a:blip r:embed="rId7"/>
          <a:stretch>
            <a:fillRect/>
          </a:stretch>
        </p:blipFill>
        <p:spPr>
          <a:xfrm>
            <a:off x="3445414" y="5674447"/>
            <a:ext cx="1269054" cy="826807"/>
          </a:xfrm>
          <a:prstGeom prst="rect">
            <a:avLst/>
          </a:prstGeom>
        </p:spPr>
      </p:pic>
      <p:sp>
        <p:nvSpPr>
          <p:cNvPr id="2" name="Obdĺžnik 1"/>
          <p:cNvSpPr/>
          <p:nvPr/>
        </p:nvSpPr>
        <p:spPr>
          <a:xfrm>
            <a:off x="4928811" y="383004"/>
            <a:ext cx="4953000" cy="1722587"/>
          </a:xfrm>
          <a:prstGeom prst="rect">
            <a:avLst/>
          </a:prstGeom>
        </p:spPr>
        <p:txBody>
          <a:bodyPr>
            <a:spAutoFit/>
          </a:bodyPr>
          <a:lstStyle/>
          <a:p>
            <a:pPr lvl="0" algn="just">
              <a:lnSpc>
                <a:spcPct val="107000"/>
              </a:lnSpc>
            </a:pP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Ja som bola šťastná, že sa článkami môžem realizovať a "vypísať sa", pani učiteľka </a:t>
            </a:r>
            <a:r>
              <a:rPr lang="sk-SK" sz="11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Kocanová</a:t>
            </a: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bola šťastná, že mala materiál na tretinu časopisu. Vtedy dávno ešte neboli žiadne </a:t>
            </a:r>
            <a:r>
              <a:rPr lang="sk-SK" sz="11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facebooky</a:t>
            </a: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ani internety. Svoje výtvory som jej nosila na žltej diskete (pre neznalých - kúsok plastu, kam sa nezmestila ani jedna fotka), neskôr som si požičala USB veľkosti vreckového noža s kapacitou ťažkých 64MB. A keď sme to už nejako poskladali do finálnej verzie, tak sme to pol dňa tlačili, dávali dokopy, neskôr behali po chodbách ako najväčší frajeri s mikroténovými vrecúškami plnými 10 </a:t>
            </a:r>
            <a:r>
              <a:rPr lang="sk-SK" sz="11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korunačiek</a:t>
            </a: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 predávali, vyjednávali, meškali na hodiny. </a:t>
            </a:r>
            <a:endParaRPr lang="sk-SK" sz="1100"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lvl="0" algn="just">
              <a:lnSpc>
                <a:spcPct val="107000"/>
              </a:lnSpc>
            </a:pP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Dobré to bolo...a hen, zas sa </a:t>
            </a:r>
            <a:r>
              <a:rPr lang="sk-SK" sz="11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usmievkavam</a:t>
            </a: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na monitor. :D</a:t>
            </a:r>
            <a:endParaRPr lang="sk-SK" sz="1100" dirty="0"/>
          </a:p>
        </p:txBody>
      </p:sp>
      <p:sp>
        <p:nvSpPr>
          <p:cNvPr id="16" name="Obdĺžnik 15"/>
          <p:cNvSpPr/>
          <p:nvPr/>
        </p:nvSpPr>
        <p:spPr>
          <a:xfrm>
            <a:off x="4928512" y="1964703"/>
            <a:ext cx="4953000" cy="3137782"/>
          </a:xfrm>
          <a:prstGeom prst="rect">
            <a:avLst/>
          </a:prstGeom>
        </p:spPr>
        <p:txBody>
          <a:bodyPr>
            <a:spAutoFit/>
          </a:bodyPr>
          <a:lstStyle/>
          <a:p>
            <a:pPr lvl="0">
              <a:lnSpc>
                <a:spcPct val="107000"/>
              </a:lnSpc>
            </a:pPr>
            <a:r>
              <a:rPr lang="sk-SK" sz="11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2.   </a:t>
            </a:r>
            <a:r>
              <a:rPr lang="sk-SK" sz="1100" dirty="0">
                <a:solidFill>
                  <a:srgbClr val="000000"/>
                </a:solidFill>
                <a:latin typeface="Calibri" panose="020F0502020204030204" pitchFamily="34" charset="0"/>
                <a:ea typeface="Calibri" panose="020F0502020204030204" pitchFamily="34" charset="0"/>
                <a:cs typeface="Calibri" panose="020F0502020204030204" pitchFamily="34" charset="0"/>
              </a:rPr>
              <a:t> </a:t>
            </a:r>
            <a:endParaRPr lang="sk-SK" sz="1100"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lvl="0" algn="just">
              <a:lnSpc>
                <a:spcPct val="107000"/>
              </a:lnSpc>
            </a:pPr>
            <a:r>
              <a:rPr lang="sk-SK" sz="1100" dirty="0">
                <a:solidFill>
                  <a:srgbClr val="000000"/>
                </a:solidFill>
                <a:latin typeface="Calibri" panose="020F0502020204030204" pitchFamily="34" charset="0"/>
                <a:ea typeface="Calibri" panose="020F0502020204030204" pitchFamily="34" charset="0"/>
                <a:cs typeface="Calibri" panose="020F0502020204030204" pitchFamily="34" charset="0"/>
              </a:rPr>
              <a:t>Asi ako väčšina som ostala doma a ďalšie 4 roky strávila na gymnáziu. A potom som si povedala, že to chce poriadnu zmenu (respektíve, keď má byť sranda, tak poriadna) a odišla študovať do Bratislavy. Zatiaľ čo moji spolužiaci si užívajú predštátnicovú atmosféru, ja si ešte rok poštudujem na lekárskej fakulte a potom sa snáď stanem zubárkou. Nie, naozaj to nie je až také ťažké štúdium. A nie, naozaj sa mi nebridí pozerať sa cudzím ľuďom do pusy. Baví ma to, čím ďalej, tým viac. A nie, domov do Medzilaboriec sa už pravdepodobne nevrátim. Ktohovie kam ma to ďalej zaveje. Možno z priateľa Bratislavčana spravím východniara a zakotvíme v Prahe.</a:t>
            </a:r>
            <a:endParaRPr lang="sk-SK" sz="1100"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07000"/>
              </a:lnSpc>
            </a:pPr>
            <a:r>
              <a:rPr lang="sk-SK"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sk-SK" sz="1100"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07000"/>
              </a:lnSpc>
            </a:pPr>
            <a:r>
              <a:rPr lang="sk-SK" sz="1100" dirty="0">
                <a:solidFill>
                  <a:srgbClr val="000000"/>
                </a:solidFill>
                <a:latin typeface="Calibri" panose="020F0502020204030204" pitchFamily="34" charset="0"/>
                <a:ea typeface="Calibri" panose="020F0502020204030204" pitchFamily="34" charset="0"/>
                <a:cs typeface="Calibri" panose="020F0502020204030204" pitchFamily="34" charset="0"/>
              </a:rPr>
              <a:t>3.   Tak ja Vám všetkým obligátne prajem veľa úžasných žiakov, ešte úžasnejších učiteľov, veľa skvelých nápadov a úspešných akcií. Nech sú škola i Kamarát každým rokom krajšie, lepšie, aktívnejšie, modernejšie. Aby to aj terajšia generácia vedela o 10 rokov oceniť a tíško závidieť tak ako ja, keď si prezerám fotky na Facebooku alebo len tak prechádzam okolo. Držím palce, nech sa Vám to všetkým darí. Robíte to totiž skvele! </a:t>
            </a:r>
            <a:endParaRPr lang="sk-SK" sz="1100"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650"/>
              </a:spcAft>
            </a:pPr>
            <a:r>
              <a:rPr lang="sk-SK" sz="894" dirty="0">
                <a:solidFill>
                  <a:prstClr val="black"/>
                </a:solidFill>
                <a:latin typeface="Calibri" panose="020F0502020204030204" pitchFamily="34" charset="0"/>
                <a:ea typeface="Calibri" panose="020F0502020204030204" pitchFamily="34" charset="0"/>
                <a:cs typeface="Calibri" panose="020F0502020204030204" pitchFamily="34" charset="0"/>
              </a:rPr>
              <a:t> </a:t>
            </a:r>
            <a:endParaRPr lang="sk-SK" sz="894"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17" name="Obdĺžnik 16"/>
          <p:cNvSpPr/>
          <p:nvPr/>
        </p:nvSpPr>
        <p:spPr>
          <a:xfrm>
            <a:off x="7222911" y="153069"/>
            <a:ext cx="364202" cy="229935"/>
          </a:xfrm>
          <a:prstGeom prst="rect">
            <a:avLst/>
          </a:prstGeom>
        </p:spPr>
        <p:txBody>
          <a:bodyPr wrap="none">
            <a:spAutoFit/>
          </a:bodyPr>
          <a:lstStyle/>
          <a:p>
            <a:pPr lvl="0"/>
            <a:r>
              <a:rPr lang="sk-SK" sz="894" dirty="0">
                <a:solidFill>
                  <a:prstClr val="black"/>
                </a:solidFill>
              </a:rPr>
              <a:t>- 7 -</a:t>
            </a:r>
          </a:p>
        </p:txBody>
      </p:sp>
      <p:sp>
        <p:nvSpPr>
          <p:cNvPr id="18" name="BlokTextu 17"/>
          <p:cNvSpPr txBox="1"/>
          <p:nvPr/>
        </p:nvSpPr>
        <p:spPr>
          <a:xfrm>
            <a:off x="2232601" y="153068"/>
            <a:ext cx="415498" cy="229935"/>
          </a:xfrm>
          <a:prstGeom prst="rect">
            <a:avLst/>
          </a:prstGeom>
          <a:noFill/>
        </p:spPr>
        <p:txBody>
          <a:bodyPr wrap="none" rtlCol="0">
            <a:spAutoFit/>
          </a:bodyPr>
          <a:lstStyle/>
          <a:p>
            <a:r>
              <a:rPr lang="sk-SK" sz="894" dirty="0"/>
              <a:t>- 14</a:t>
            </a:r>
            <a:r>
              <a:rPr lang="sk-SK" sz="800" dirty="0"/>
              <a:t> -</a:t>
            </a:r>
          </a:p>
        </p:txBody>
      </p:sp>
      <p:sp>
        <p:nvSpPr>
          <p:cNvPr id="19" name="BlokTextu 18"/>
          <p:cNvSpPr txBox="1"/>
          <p:nvPr/>
        </p:nvSpPr>
        <p:spPr>
          <a:xfrm>
            <a:off x="2844909" y="6540311"/>
            <a:ext cx="2192454" cy="217432"/>
          </a:xfrm>
          <a:prstGeom prst="rect">
            <a:avLst/>
          </a:prstGeom>
          <a:noFill/>
        </p:spPr>
        <p:txBody>
          <a:bodyPr wrap="square" rtlCol="0">
            <a:spAutoFit/>
          </a:bodyPr>
          <a:lstStyle/>
          <a:p>
            <a:r>
              <a:rPr lang="sk-SK" sz="813" dirty="0"/>
              <a:t>Pripravili Vladka a Anna</a:t>
            </a:r>
          </a:p>
        </p:txBody>
      </p:sp>
      <p:pic>
        <p:nvPicPr>
          <p:cNvPr id="3" name="Obrázok 2"/>
          <p:cNvPicPr>
            <a:picLocks noChangeAspect="1"/>
          </p:cNvPicPr>
          <p:nvPr/>
        </p:nvPicPr>
        <p:blipFill>
          <a:blip r:embed="rId8"/>
          <a:stretch>
            <a:fillRect/>
          </a:stretch>
        </p:blipFill>
        <p:spPr>
          <a:xfrm>
            <a:off x="5095926" y="4942151"/>
            <a:ext cx="1946183" cy="1459637"/>
          </a:xfrm>
          <a:prstGeom prst="rect">
            <a:avLst/>
          </a:prstGeom>
          <a:ln>
            <a:solidFill>
              <a:srgbClr val="00B050"/>
            </a:solidFill>
          </a:ln>
        </p:spPr>
      </p:pic>
      <p:pic>
        <p:nvPicPr>
          <p:cNvPr id="20" name="Obrázok 19"/>
          <p:cNvPicPr>
            <a:picLocks noChangeAspect="1"/>
          </p:cNvPicPr>
          <p:nvPr/>
        </p:nvPicPr>
        <p:blipFill rotWithShape="1">
          <a:blip r:embed="rId9"/>
          <a:srcRect l="8762" t="3079" b="5124"/>
          <a:stretch/>
        </p:blipFill>
        <p:spPr>
          <a:xfrm>
            <a:off x="7750630" y="4942151"/>
            <a:ext cx="1942074" cy="1465491"/>
          </a:xfrm>
          <a:prstGeom prst="rect">
            <a:avLst/>
          </a:prstGeom>
          <a:ln>
            <a:solidFill>
              <a:srgbClr val="00B050"/>
            </a:solidFill>
          </a:ln>
        </p:spPr>
      </p:pic>
      <p:sp>
        <p:nvSpPr>
          <p:cNvPr id="21" name="BlokTextu 20"/>
          <p:cNvSpPr txBox="1"/>
          <p:nvPr/>
        </p:nvSpPr>
        <p:spPr>
          <a:xfrm>
            <a:off x="6804155" y="6536316"/>
            <a:ext cx="1303562" cy="261610"/>
          </a:xfrm>
          <a:prstGeom prst="rect">
            <a:avLst/>
          </a:prstGeom>
          <a:noFill/>
        </p:spPr>
        <p:txBody>
          <a:bodyPr wrap="none" rtlCol="0">
            <a:spAutoFit/>
          </a:bodyPr>
          <a:lstStyle/>
          <a:p>
            <a:r>
              <a:rPr lang="sk-SK" sz="1100" dirty="0" err="1"/>
              <a:t>foto</a:t>
            </a:r>
            <a:r>
              <a:rPr lang="sk-SK" sz="1100" dirty="0"/>
              <a:t> redakčnej rady</a:t>
            </a:r>
          </a:p>
        </p:txBody>
      </p:sp>
      <p:sp>
        <p:nvSpPr>
          <p:cNvPr id="22" name="BlokTextu 21"/>
          <p:cNvSpPr txBox="1"/>
          <p:nvPr/>
        </p:nvSpPr>
        <p:spPr>
          <a:xfrm>
            <a:off x="5602441" y="6500108"/>
            <a:ext cx="1106003" cy="317459"/>
          </a:xfrm>
          <a:prstGeom prst="rect">
            <a:avLst/>
          </a:prstGeom>
          <a:noFill/>
        </p:spPr>
        <p:txBody>
          <a:bodyPr wrap="square" rtlCol="0">
            <a:spAutoFit/>
          </a:bodyPr>
          <a:lstStyle/>
          <a:p>
            <a:r>
              <a:rPr lang="sk-SK" sz="1463" dirty="0"/>
              <a:t>z</a:t>
            </a:r>
            <a:r>
              <a:rPr lang="sk-SK" sz="1463" dirty="0" smtClean="0"/>
              <a:t> roku 2009</a:t>
            </a:r>
            <a:endParaRPr lang="sk-SK" sz="1463" dirty="0"/>
          </a:p>
        </p:txBody>
      </p:sp>
      <p:sp>
        <p:nvSpPr>
          <p:cNvPr id="23" name="BlokTextu 22"/>
          <p:cNvSpPr txBox="1"/>
          <p:nvPr/>
        </p:nvSpPr>
        <p:spPr>
          <a:xfrm>
            <a:off x="8276902" y="6453730"/>
            <a:ext cx="1132372" cy="317459"/>
          </a:xfrm>
          <a:prstGeom prst="rect">
            <a:avLst/>
          </a:prstGeom>
          <a:noFill/>
        </p:spPr>
        <p:txBody>
          <a:bodyPr wrap="square" rtlCol="0">
            <a:spAutoFit/>
          </a:bodyPr>
          <a:lstStyle/>
          <a:p>
            <a:r>
              <a:rPr lang="sk-SK" sz="1463" dirty="0"/>
              <a:t>z</a:t>
            </a:r>
            <a:r>
              <a:rPr lang="sk-SK" sz="1463" dirty="0" smtClean="0"/>
              <a:t> roku 2007</a:t>
            </a:r>
            <a:endParaRPr lang="sk-SK" sz="1463" dirty="0"/>
          </a:p>
        </p:txBody>
      </p:sp>
    </p:spTree>
    <p:extLst>
      <p:ext uri="{BB962C8B-B14F-4D97-AF65-F5344CB8AC3E}">
        <p14:creationId xmlns:p14="http://schemas.microsoft.com/office/powerpoint/2010/main" val="27531432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ĺžnik 2"/>
          <p:cNvSpPr/>
          <p:nvPr/>
        </p:nvSpPr>
        <p:spPr>
          <a:xfrm>
            <a:off x="5143424" y="355212"/>
            <a:ext cx="4762576" cy="855619"/>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12 jedál, ktoré milujú všetky deti  </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sk-SK" sz="1000" kern="1800" dirty="0">
                <a:latin typeface="Calibri" panose="020F0502020204030204" pitchFamily="34" charset="0"/>
                <a:ea typeface="Times New Roman" panose="02020603050405020304" pitchFamily="18" charset="0"/>
                <a:cs typeface="Calibri" panose="020F0502020204030204" pitchFamily="34" charset="0"/>
              </a:rPr>
              <a:t>Odborníci na výživu zverejnili výsledky výskumu TOP 12 JEDÁL, ktoré majú deti najradšej. Poradie jedál si môžeme vybrať a zoradiť podľa seba, keďže každému chutí niečo viac a niečo menej.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Obdĺžnik 4"/>
          <p:cNvSpPr/>
          <p:nvPr/>
        </p:nvSpPr>
        <p:spPr>
          <a:xfrm>
            <a:off x="5029201" y="1144965"/>
            <a:ext cx="3347710"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1. Buchty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Jedlo, ktoré v nás takmer okamžite vyvolá spomienky na detstvo, na letné prázdninové dni, na babičku, ktorá vedela napiecť vždy tie najlepšie a najchutnejšie. Buchty sú jednoducho nestarnúce. </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Obrázok 5"/>
          <p:cNvPicPr>
            <a:picLocks noChangeAspect="1"/>
          </p:cNvPicPr>
          <p:nvPr/>
        </p:nvPicPr>
        <p:blipFill>
          <a:blip r:embed="rId2"/>
          <a:stretch>
            <a:fillRect/>
          </a:stretch>
        </p:blipFill>
        <p:spPr>
          <a:xfrm>
            <a:off x="8370453" y="1291680"/>
            <a:ext cx="1438249" cy="777633"/>
          </a:xfrm>
          <a:prstGeom prst="rect">
            <a:avLst/>
          </a:prstGeom>
        </p:spPr>
      </p:pic>
      <p:sp>
        <p:nvSpPr>
          <p:cNvPr id="7" name="Obdĺžnik 6"/>
          <p:cNvSpPr/>
          <p:nvPr/>
        </p:nvSpPr>
        <p:spPr>
          <a:xfrm>
            <a:off x="6505832" y="1958075"/>
            <a:ext cx="3415481"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2. Šišky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ea typeface="Times New Roman" panose="02020603050405020304" pitchFamily="18" charset="0"/>
                <a:cs typeface="Times New Roman" panose="02020603050405020304" pitchFamily="18" charset="0"/>
              </a:rPr>
              <a:t>Klasika podobná buchtám, ktorá síce patrí k tým menej zdravým, avšak vždy obľúbeným jedlám nielen pre deti. :) Servírovať ich môžeme so sladkým ovocným džemom, posýpané práškovým cukrom.  </a:t>
            </a:r>
            <a:endParaRPr lang="sk-SK" sz="1000" dirty="0">
              <a:ea typeface="Calibri" panose="020F0502020204030204" pitchFamily="34" charset="0"/>
              <a:cs typeface="Times New Roman" panose="02020603050405020304" pitchFamily="18" charset="0"/>
            </a:endParaRPr>
          </a:p>
        </p:txBody>
      </p:sp>
      <p:pic>
        <p:nvPicPr>
          <p:cNvPr id="8" name="Obrázok 7"/>
          <p:cNvPicPr>
            <a:picLocks noChangeAspect="1"/>
          </p:cNvPicPr>
          <p:nvPr/>
        </p:nvPicPr>
        <p:blipFill>
          <a:blip r:embed="rId3"/>
          <a:stretch>
            <a:fillRect/>
          </a:stretch>
        </p:blipFill>
        <p:spPr>
          <a:xfrm>
            <a:off x="5143424" y="2240836"/>
            <a:ext cx="1248186" cy="751025"/>
          </a:xfrm>
          <a:prstGeom prst="rect">
            <a:avLst/>
          </a:prstGeom>
        </p:spPr>
      </p:pic>
      <p:sp>
        <p:nvSpPr>
          <p:cNvPr id="9" name="Obdĺžnik 8"/>
          <p:cNvSpPr/>
          <p:nvPr/>
        </p:nvSpPr>
        <p:spPr>
          <a:xfrm>
            <a:off x="5029203" y="2906841"/>
            <a:ext cx="3347710"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                                                                               3. Krupica</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Na raňajky či na večeru, teplá či studená, každý ju má rád inak. Pripravujeme ju z kravského mlieka, ale  môžeme použiť aj mandľové či kokosové. Na záver posypeme husto kakaom alebo škoricou.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Obrázok 9"/>
          <p:cNvPicPr>
            <a:picLocks noChangeAspect="1"/>
          </p:cNvPicPr>
          <p:nvPr/>
        </p:nvPicPr>
        <p:blipFill>
          <a:blip r:embed="rId4"/>
          <a:stretch>
            <a:fillRect/>
          </a:stretch>
        </p:blipFill>
        <p:spPr>
          <a:xfrm>
            <a:off x="8372554" y="3000689"/>
            <a:ext cx="1442609" cy="877323"/>
          </a:xfrm>
          <a:prstGeom prst="rect">
            <a:avLst/>
          </a:prstGeom>
        </p:spPr>
      </p:pic>
      <p:sp>
        <p:nvSpPr>
          <p:cNvPr id="11" name="Obdĺžnik 10"/>
          <p:cNvSpPr/>
          <p:nvPr/>
        </p:nvSpPr>
        <p:spPr>
          <a:xfrm>
            <a:off x="6528122" y="3802934"/>
            <a:ext cx="3428020" cy="900246"/>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4. Ovocné knedličky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Pripravíme si cesto  z múky, mlieka a vajíčka, ušúľajme valček, nakrájame, do každého kúska zabalíme kúsok ovocia a uvaríme.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Obrázok 11"/>
          <p:cNvPicPr>
            <a:picLocks noChangeAspect="1"/>
          </p:cNvPicPr>
          <p:nvPr/>
        </p:nvPicPr>
        <p:blipFill>
          <a:blip r:embed="rId5"/>
          <a:stretch>
            <a:fillRect/>
          </a:stretch>
        </p:blipFill>
        <p:spPr>
          <a:xfrm>
            <a:off x="5170884" y="4049366"/>
            <a:ext cx="1265583" cy="842461"/>
          </a:xfrm>
          <a:prstGeom prst="rect">
            <a:avLst/>
          </a:prstGeom>
        </p:spPr>
      </p:pic>
      <p:sp>
        <p:nvSpPr>
          <p:cNvPr id="13" name="Obdĺžnik 12"/>
          <p:cNvSpPr/>
          <p:nvPr/>
        </p:nvSpPr>
        <p:spPr>
          <a:xfrm>
            <a:off x="4978145" y="4640462"/>
            <a:ext cx="3392308" cy="900246"/>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                                                                5. Palacinky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Palacinky sú ideálnou voľbou na rýchlu večeru. Môžeme ich naplniť  marmeládou, </a:t>
            </a:r>
            <a:r>
              <a:rPr lang="sk-SK" sz="1000" dirty="0" err="1">
                <a:solidFill>
                  <a:srgbClr val="313131"/>
                </a:solidFill>
                <a:latin typeface="Calibri" panose="020F0502020204030204" pitchFamily="34" charset="0"/>
                <a:ea typeface="Times New Roman" panose="02020603050405020304" pitchFamily="18" charset="0"/>
                <a:cs typeface="Calibri" panose="020F0502020204030204" pitchFamily="34" charset="0"/>
              </a:rPr>
              <a:t>nutelou</a:t>
            </a: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alebo tvarohom, rovnako dobre chutia aj so slanou náplňou, šunkou či syrom.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4" name="Obrázok 13"/>
          <p:cNvPicPr>
            <a:picLocks noChangeAspect="1"/>
          </p:cNvPicPr>
          <p:nvPr/>
        </p:nvPicPr>
        <p:blipFill>
          <a:blip r:embed="rId6"/>
          <a:stretch>
            <a:fillRect/>
          </a:stretch>
        </p:blipFill>
        <p:spPr>
          <a:xfrm>
            <a:off x="8326047" y="4800843"/>
            <a:ext cx="1426021" cy="869925"/>
          </a:xfrm>
          <a:prstGeom prst="rect">
            <a:avLst/>
          </a:prstGeom>
        </p:spPr>
      </p:pic>
      <p:sp>
        <p:nvSpPr>
          <p:cNvPr id="15" name="Obdĺžnik 14"/>
          <p:cNvSpPr/>
          <p:nvPr/>
        </p:nvSpPr>
        <p:spPr>
          <a:xfrm>
            <a:off x="6654371" y="5514852"/>
            <a:ext cx="3179001" cy="1079783"/>
          </a:xfrm>
          <a:prstGeom prst="rect">
            <a:avLst/>
          </a:prstGeom>
        </p:spPr>
        <p:txBody>
          <a:bodyPr wrap="square">
            <a:spAutoFit/>
          </a:bodyPr>
          <a:lstStyle/>
          <a:p>
            <a:pPr>
              <a:lnSpc>
                <a:spcPts val="2133"/>
              </a:lnSpc>
            </a:pPr>
            <a:r>
              <a:rPr lang="sk-SK" sz="1000" b="1" kern="1800" dirty="0">
                <a:solidFill>
                  <a:srgbClr val="B6358B"/>
                </a:solidFill>
                <a:latin typeface="Calibri" panose="020F0502020204030204" pitchFamily="34" charset="0"/>
                <a:ea typeface="Times New Roman" panose="02020603050405020304" pitchFamily="18" charset="0"/>
                <a:cs typeface="Calibri" panose="020F0502020204030204" pitchFamily="34" charset="0"/>
              </a:rPr>
              <a:t>6. Langoše</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lnSpc>
                <a:spcPts val="1365"/>
              </a:lnSpc>
              <a:spcAft>
                <a:spcPts val="1341"/>
              </a:spcAft>
            </a:pPr>
            <a:r>
              <a:rPr lang="sk-SK" sz="1000" dirty="0">
                <a:solidFill>
                  <a:srgbClr val="313131"/>
                </a:solidFill>
                <a:latin typeface="Calibri" panose="020F0502020204030204" pitchFamily="34" charset="0"/>
                <a:ea typeface="Times New Roman" panose="02020603050405020304" pitchFamily="18" charset="0"/>
                <a:cs typeface="Calibri" panose="020F0502020204030204" pitchFamily="34" charset="0"/>
              </a:rPr>
              <a:t> Príprava cesta je úplne jednoduchá. Nemusíme ho ani vaľkať, odtrhneme si kúsok cesta, roztiahneme ho v rukách a upečieme na panvici. Vrch polejeme kečupom  alebo tatárskou omáčkou a posypeme strúhaným syrom.</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6" name="Obrázok 15"/>
          <p:cNvPicPr>
            <a:picLocks noChangeAspect="1"/>
          </p:cNvPicPr>
          <p:nvPr/>
        </p:nvPicPr>
        <p:blipFill>
          <a:blip r:embed="rId7"/>
          <a:stretch>
            <a:fillRect/>
          </a:stretch>
        </p:blipFill>
        <p:spPr>
          <a:xfrm>
            <a:off x="5170884" y="5699460"/>
            <a:ext cx="1334948" cy="904269"/>
          </a:xfrm>
          <a:prstGeom prst="rect">
            <a:avLst/>
          </a:prstGeom>
        </p:spPr>
      </p:pic>
      <p:sp>
        <p:nvSpPr>
          <p:cNvPr id="18" name="BlokTextu 17"/>
          <p:cNvSpPr txBox="1"/>
          <p:nvPr/>
        </p:nvSpPr>
        <p:spPr>
          <a:xfrm>
            <a:off x="7073115" y="210144"/>
            <a:ext cx="421910" cy="229935"/>
          </a:xfrm>
          <a:prstGeom prst="rect">
            <a:avLst/>
          </a:prstGeom>
          <a:noFill/>
        </p:spPr>
        <p:txBody>
          <a:bodyPr wrap="none" rtlCol="0">
            <a:spAutoFit/>
          </a:bodyPr>
          <a:lstStyle/>
          <a:p>
            <a:r>
              <a:rPr lang="sk-SK" sz="894" dirty="0"/>
              <a:t>- 13 -</a:t>
            </a:r>
          </a:p>
        </p:txBody>
      </p:sp>
      <p:sp>
        <p:nvSpPr>
          <p:cNvPr id="19" name="BlokTextu 18"/>
          <p:cNvSpPr txBox="1"/>
          <p:nvPr/>
        </p:nvSpPr>
        <p:spPr>
          <a:xfrm>
            <a:off x="2109989" y="133178"/>
            <a:ext cx="636814" cy="229935"/>
          </a:xfrm>
          <a:prstGeom prst="rect">
            <a:avLst/>
          </a:prstGeom>
          <a:noFill/>
        </p:spPr>
        <p:txBody>
          <a:bodyPr wrap="square" rtlCol="0">
            <a:spAutoFit/>
          </a:bodyPr>
          <a:lstStyle/>
          <a:p>
            <a:r>
              <a:rPr lang="sk-SK" sz="894" dirty="0"/>
              <a:t>- 8 -</a:t>
            </a:r>
          </a:p>
        </p:txBody>
      </p:sp>
      <p:sp>
        <p:nvSpPr>
          <p:cNvPr id="2" name="Obdĺžnik 1"/>
          <p:cNvSpPr/>
          <p:nvPr/>
        </p:nvSpPr>
        <p:spPr>
          <a:xfrm>
            <a:off x="58487" y="549381"/>
            <a:ext cx="4797959" cy="6004208"/>
          </a:xfrm>
          <a:prstGeom prst="rect">
            <a:avLst/>
          </a:prstGeom>
          <a:ln>
            <a:solidFill>
              <a:schemeClr val="bg1"/>
            </a:solidFill>
          </a:ln>
        </p:spPr>
        <p:txBody>
          <a:bodyPr wrap="square">
            <a:spAutoFit/>
          </a:bodyPr>
          <a:lstStyle/>
          <a:p>
            <a:pPr algn="just">
              <a:spcAft>
                <a:spcPts val="650"/>
              </a:spcAft>
            </a:pPr>
            <a:r>
              <a:rPr lang="sk-SK" sz="1000" b="1" u="sng" dirty="0">
                <a:latin typeface="Calibri" panose="020F0502020204030204" pitchFamily="34" charset="0"/>
                <a:ea typeface="Calibri" panose="020F0502020204030204" pitchFamily="34" charset="0"/>
                <a:cs typeface="Times New Roman" panose="02020603050405020304" pitchFamily="18" charset="0"/>
              </a:rPr>
              <a:t> </a:t>
            </a:r>
            <a:r>
              <a:rPr lang="sk-SK" sz="1000" b="1" u="sng" dirty="0">
                <a:solidFill>
                  <a:prstClr val="black"/>
                </a:solidFill>
              </a:rPr>
              <a:t>Slovo majú naši spolužiaci... </a:t>
            </a:r>
            <a:r>
              <a:rPr lang="sk-SK" sz="1000" dirty="0">
                <a:solidFill>
                  <a:prstClr val="black"/>
                </a:solidFill>
              </a:rPr>
              <a:t>Vybrali sme sa za nimi, aby nám poskytli pohotovú odpoveď na vopred nepripravenú otázku. Niektorí sa diktafónu báli, iní sa smelo vyjadrili v duchu „čo na srdci, to na jazyku“. Našou úlohou bolo získať ešte posledný materiál do časopisu pred termínom uzávierky. Viete si predstaviť ten stres. Aspoň, že sme sa  trochu </a:t>
            </a:r>
            <a:r>
              <a:rPr lang="sk-SK" sz="1000" dirty="0" smtClean="0">
                <a:solidFill>
                  <a:prstClr val="black"/>
                </a:solidFill>
              </a:rPr>
              <a:t>uliali </a:t>
            </a:r>
            <a:r>
              <a:rPr lang="sk-SK" sz="1000" dirty="0">
                <a:solidFill>
                  <a:prstClr val="black"/>
                </a:solidFill>
              </a:rPr>
              <a:t>z </a:t>
            </a:r>
            <a:r>
              <a:rPr lang="sk-SK" sz="1000" dirty="0" err="1">
                <a:solidFill>
                  <a:prstClr val="black"/>
                </a:solidFill>
              </a:rPr>
              <a:t>vyučka</a:t>
            </a:r>
            <a:r>
              <a:rPr lang="sk-SK" sz="1000" dirty="0">
                <a:solidFill>
                  <a:prstClr val="black"/>
                </a:solidFill>
              </a:rPr>
              <a:t>, lebo cez prestávku sa to nadalo stihnúť. Za chaoticky vyznievajúce otázky totálne </a:t>
            </a:r>
            <a:r>
              <a:rPr lang="sk-SK" sz="1000" dirty="0" smtClean="0">
                <a:solidFill>
                  <a:prstClr val="black"/>
                </a:solidFill>
              </a:rPr>
              <a:t>nepripravenej  </a:t>
            </a:r>
            <a:r>
              <a:rPr lang="sk-SK" sz="1000" dirty="0">
                <a:solidFill>
                  <a:prstClr val="black"/>
                </a:solidFill>
              </a:rPr>
              <a:t>redakčnej rady /RR/ sa vopred ospravedlňujeme.  </a:t>
            </a:r>
            <a:r>
              <a:rPr lang="sk-SK" sz="1000" dirty="0" smtClean="0">
                <a:solidFill>
                  <a:prstClr val="black"/>
                </a:solidFill>
                <a:sym typeface="Wingdings" panose="05000000000000000000" pitchFamily="2" charset="2"/>
              </a:rPr>
              <a:t></a:t>
            </a:r>
            <a:endParaRPr lang="sk-SK" sz="1000" dirty="0">
              <a:solidFill>
                <a:prstClr val="black"/>
              </a:solidFill>
            </a:endParaRPr>
          </a:p>
          <a:p>
            <a:pPr>
              <a:spcAft>
                <a:spcPts val="650"/>
              </a:spcAft>
            </a:pPr>
            <a:endParaRPr lang="sk-SK" sz="1000" i="1" dirty="0">
              <a:latin typeface="Calibri" panose="020F0502020204030204" pitchFamily="34" charset="0"/>
              <a:ea typeface="Calibri" panose="020F0502020204030204" pitchFamily="34" charset="0"/>
              <a:cs typeface="Times New Roman" panose="02020603050405020304" pitchFamily="18" charset="0"/>
            </a:endParaRPr>
          </a:p>
          <a:p>
            <a:pPr>
              <a:spcAft>
                <a:spcPts val="650"/>
              </a:spcAft>
            </a:pPr>
            <a:r>
              <a:rPr lang="sk-SK" sz="1000" i="1" dirty="0">
                <a:latin typeface="Calibri" panose="020F0502020204030204" pitchFamily="34" charset="0"/>
                <a:ea typeface="Calibri" panose="020F0502020204030204" pitchFamily="34" charset="0"/>
                <a:cs typeface="Times New Roman" panose="02020603050405020304" pitchFamily="18" charset="0"/>
              </a:rPr>
              <a:t>RR: Aká školská akcia sa ti v poslednom období najviac páčila?</a:t>
            </a:r>
          </a:p>
          <a:p>
            <a:pPr>
              <a:spcAft>
                <a:spcPts val="650"/>
              </a:spcAft>
            </a:pPr>
            <a:r>
              <a:rPr lang="sk-SK" sz="1000" b="1" dirty="0">
                <a:latin typeface="Calibri" panose="020F0502020204030204" pitchFamily="34" charset="0"/>
                <a:ea typeface="Calibri" panose="020F0502020204030204" pitchFamily="34" charset="0"/>
                <a:cs typeface="Times New Roman" panose="02020603050405020304" pitchFamily="18" charset="0"/>
              </a:rPr>
              <a:t>Jednoznačne Noc v knižnici. Boli tam perfektné súťaže a zábavné aktivity. </a:t>
            </a:r>
            <a:r>
              <a:rPr lang="sk-SK" sz="1000" dirty="0">
                <a:latin typeface="Calibri" panose="020F0502020204030204" pitchFamily="34" charset="0"/>
                <a:ea typeface="Calibri" panose="020F0502020204030204" pitchFamily="34" charset="0"/>
                <a:cs typeface="Times New Roman" panose="02020603050405020304" pitchFamily="18" charset="0"/>
              </a:rPr>
              <a:t>Nikola Kahancová 6.B</a:t>
            </a:r>
          </a:p>
          <a:p>
            <a:pPr>
              <a:spcAft>
                <a:spcPts val="650"/>
              </a:spcAft>
            </a:pP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spcAft>
                <a:spcPts val="650"/>
              </a:spcAft>
            </a:pPr>
            <a:r>
              <a:rPr lang="sk-SK" sz="1000" i="1" dirty="0">
                <a:latin typeface="Calibri" panose="020F0502020204030204" pitchFamily="34" charset="0"/>
                <a:ea typeface="Calibri" panose="020F0502020204030204" pitchFamily="34" charset="0"/>
                <a:cs typeface="Times New Roman" panose="02020603050405020304" pitchFamily="18" charset="0"/>
              </a:rPr>
              <a:t>RR: Si tu nový žiak, ako sa ti páči škola?</a:t>
            </a:r>
          </a:p>
          <a:p>
            <a:pPr>
              <a:spcAft>
                <a:spcPts val="650"/>
              </a:spcAft>
            </a:pPr>
            <a:r>
              <a:rPr lang="sk-SK" sz="1000" b="1" dirty="0">
                <a:latin typeface="Calibri" panose="020F0502020204030204" pitchFamily="34" charset="0"/>
                <a:ea typeface="Calibri" panose="020F0502020204030204" pitchFamily="34" charset="0"/>
                <a:cs typeface="Times New Roman" panose="02020603050405020304" pitchFamily="18" charset="0"/>
              </a:rPr>
              <a:t> Dobre, je tu fajn. </a:t>
            </a:r>
            <a:r>
              <a:rPr lang="sk-SK" sz="1000" dirty="0">
                <a:latin typeface="Calibri" panose="020F0502020204030204" pitchFamily="34" charset="0"/>
                <a:ea typeface="Calibri" panose="020F0502020204030204" pitchFamily="34" charset="0"/>
                <a:cs typeface="Times New Roman" panose="02020603050405020304" pitchFamily="18" charset="0"/>
              </a:rPr>
              <a:t> Marko </a:t>
            </a:r>
            <a:r>
              <a:rPr lang="sk-SK" sz="1000" dirty="0" err="1">
                <a:latin typeface="Calibri" panose="020F0502020204030204" pitchFamily="34" charset="0"/>
                <a:ea typeface="Calibri" panose="020F0502020204030204" pitchFamily="34" charset="0"/>
                <a:cs typeface="Times New Roman" panose="02020603050405020304" pitchFamily="18" charset="0"/>
              </a:rPr>
              <a:t>Bendik</a:t>
            </a:r>
            <a:r>
              <a:rPr lang="sk-SK" sz="1000" dirty="0">
                <a:latin typeface="Calibri" panose="020F0502020204030204" pitchFamily="34" charset="0"/>
                <a:ea typeface="Calibri" panose="020F0502020204030204" pitchFamily="34" charset="0"/>
                <a:cs typeface="Times New Roman" panose="02020603050405020304" pitchFamily="18" charset="0"/>
              </a:rPr>
              <a:t> 7.A</a:t>
            </a:r>
          </a:p>
          <a:p>
            <a:pPr>
              <a:spcAft>
                <a:spcPts val="650"/>
              </a:spcAft>
            </a:pPr>
            <a:endParaRPr lang="sk-SK" sz="1000" i="1" dirty="0">
              <a:latin typeface="Calibri" panose="020F0502020204030204" pitchFamily="34" charset="0"/>
              <a:ea typeface="Calibri" panose="020F0502020204030204" pitchFamily="34" charset="0"/>
              <a:cs typeface="Times New Roman" panose="02020603050405020304" pitchFamily="18" charset="0"/>
            </a:endParaRPr>
          </a:p>
          <a:p>
            <a:pPr>
              <a:spcAft>
                <a:spcPts val="650"/>
              </a:spcAft>
            </a:pPr>
            <a:r>
              <a:rPr lang="sk-SK" sz="1000" i="1" dirty="0">
                <a:latin typeface="Calibri" panose="020F0502020204030204" pitchFamily="34" charset="0"/>
                <a:ea typeface="Calibri" panose="020F0502020204030204" pitchFamily="34" charset="0"/>
                <a:cs typeface="Times New Roman" panose="02020603050405020304" pitchFamily="18" charset="0"/>
              </a:rPr>
              <a:t>RR: Čo by si chcela zmeniť na našej škole?</a:t>
            </a:r>
          </a:p>
          <a:p>
            <a:pPr>
              <a:spcAft>
                <a:spcPts val="650"/>
              </a:spcAft>
            </a:pPr>
            <a:r>
              <a:rPr lang="sk-SK" sz="1000" b="1" dirty="0">
                <a:latin typeface="Calibri" panose="020F0502020204030204" pitchFamily="34" charset="0"/>
                <a:ea typeface="Calibri" panose="020F0502020204030204" pitchFamily="34" charset="0"/>
                <a:cs typeface="Times New Roman" panose="02020603050405020304" pitchFamily="18" charset="0"/>
              </a:rPr>
              <a:t>Aby sa na začiatku vyučovania nezbierali od žiakov telefóny.  </a:t>
            </a:r>
            <a:r>
              <a:rPr lang="sk-SK" sz="1000" dirty="0" err="1">
                <a:latin typeface="Calibri" panose="020F0502020204030204" pitchFamily="34" charset="0"/>
                <a:ea typeface="Calibri" panose="020F0502020204030204" pitchFamily="34" charset="0"/>
                <a:cs typeface="Times New Roman" panose="02020603050405020304" pitchFamily="18" charset="0"/>
              </a:rPr>
              <a:t>Sarah</a:t>
            </a:r>
            <a:r>
              <a:rPr lang="sk-SK" sz="1000" dirty="0">
                <a:latin typeface="Calibri" panose="020F0502020204030204" pitchFamily="34" charset="0"/>
                <a:ea typeface="Calibri" panose="020F0502020204030204" pitchFamily="34" charset="0"/>
                <a:cs typeface="Times New Roman" panose="02020603050405020304" pitchFamily="18" charset="0"/>
              </a:rPr>
              <a:t> </a:t>
            </a:r>
            <a:r>
              <a:rPr lang="sk-SK" sz="1000" dirty="0" err="1">
                <a:latin typeface="Calibri" panose="020F0502020204030204" pitchFamily="34" charset="0"/>
                <a:ea typeface="Calibri" panose="020F0502020204030204" pitchFamily="34" charset="0"/>
                <a:cs typeface="Times New Roman" panose="02020603050405020304" pitchFamily="18" charset="0"/>
              </a:rPr>
              <a:t>Blichová</a:t>
            </a:r>
            <a:r>
              <a:rPr lang="sk-SK" sz="1000" dirty="0">
                <a:latin typeface="Calibri" panose="020F0502020204030204" pitchFamily="34" charset="0"/>
                <a:ea typeface="Calibri" panose="020F0502020204030204" pitchFamily="34" charset="0"/>
                <a:cs typeface="Times New Roman" panose="02020603050405020304" pitchFamily="18" charset="0"/>
              </a:rPr>
              <a:t>, 8.A</a:t>
            </a:r>
          </a:p>
          <a:p>
            <a:pPr>
              <a:spcAft>
                <a:spcPts val="650"/>
              </a:spcAft>
            </a:pPr>
            <a:endParaRPr lang="sk-SK" sz="1000" dirty="0">
              <a:latin typeface="Calibri" panose="020F0502020204030204" pitchFamily="34" charset="0"/>
              <a:ea typeface="Calibri" panose="020F0502020204030204" pitchFamily="34" charset="0"/>
              <a:cs typeface="Times New Roman" panose="02020603050405020304" pitchFamily="18" charset="0"/>
            </a:endParaRPr>
          </a:p>
          <a:p>
            <a:r>
              <a:rPr lang="sk-SK" sz="1000" i="1" dirty="0"/>
              <a:t>RR: Tešíš sa do 9. ročníka? </a:t>
            </a:r>
          </a:p>
          <a:p>
            <a:r>
              <a:rPr lang="sk-SK" sz="1000" b="1" dirty="0"/>
              <a:t>Nie, lebo keď skončím posledný ročník,  budem musieť opustiť základnú školu</a:t>
            </a:r>
            <a:r>
              <a:rPr lang="sk-SK" sz="1000" dirty="0"/>
              <a:t>. Denisa </a:t>
            </a:r>
            <a:r>
              <a:rPr lang="sk-SK" sz="1000" dirty="0" err="1"/>
              <a:t>Čerevková</a:t>
            </a:r>
            <a:r>
              <a:rPr lang="sk-SK" sz="1000" dirty="0"/>
              <a:t> 8.A</a:t>
            </a:r>
          </a:p>
          <a:p>
            <a:endParaRPr lang="sk-SK" sz="1000" dirty="0"/>
          </a:p>
          <a:p>
            <a:r>
              <a:rPr lang="sk-SK" sz="1000" dirty="0"/>
              <a:t> </a:t>
            </a:r>
            <a:r>
              <a:rPr lang="sk-SK" sz="1000" i="1" dirty="0"/>
              <a:t>RR: Aký výlet sa ti do teraz páčil najviac? A prečo?</a:t>
            </a:r>
          </a:p>
          <a:p>
            <a:r>
              <a:rPr lang="sk-SK" sz="1000" b="1" dirty="0"/>
              <a:t>Keď sme boli v Prešove na </a:t>
            </a:r>
            <a:r>
              <a:rPr lang="sk-SK" sz="1000" b="1" dirty="0" smtClean="0"/>
              <a:t>divadle. Bol tam  </a:t>
            </a:r>
            <a:r>
              <a:rPr lang="sk-SK" sz="1000" b="1" dirty="0"/>
              <a:t>veľmi pekný program. </a:t>
            </a:r>
            <a:r>
              <a:rPr lang="sk-SK" sz="1000" dirty="0"/>
              <a:t>Jakub </a:t>
            </a:r>
            <a:r>
              <a:rPr lang="sk-SK" sz="1000" dirty="0" err="1"/>
              <a:t>Rjaby</a:t>
            </a:r>
            <a:r>
              <a:rPr lang="sk-SK" sz="1000" dirty="0"/>
              <a:t> 2.A</a:t>
            </a:r>
          </a:p>
          <a:p>
            <a:endParaRPr lang="sk-SK" sz="1000" dirty="0"/>
          </a:p>
          <a:p>
            <a:r>
              <a:rPr lang="sk-SK" sz="1000" dirty="0"/>
              <a:t> </a:t>
            </a:r>
          </a:p>
          <a:p>
            <a:r>
              <a:rPr lang="sk-SK" sz="1000" i="1" dirty="0"/>
              <a:t>RR: Aký predmet je pre teba najťažší?</a:t>
            </a:r>
          </a:p>
          <a:p>
            <a:r>
              <a:rPr lang="sk-SK" sz="1000" b="1" dirty="0" err="1"/>
              <a:t>Prvouka</a:t>
            </a:r>
            <a:r>
              <a:rPr lang="sk-SK" sz="1000" b="1" dirty="0"/>
              <a:t>, lebo sa máme veľa učiť.  </a:t>
            </a:r>
            <a:r>
              <a:rPr lang="sk-SK" sz="1000" dirty="0"/>
              <a:t>Martina Višňovská 2.B</a:t>
            </a:r>
          </a:p>
          <a:p>
            <a:endParaRPr lang="sk-SK" sz="1000" dirty="0"/>
          </a:p>
          <a:p>
            <a:r>
              <a:rPr lang="sk-SK" sz="1000" dirty="0"/>
              <a:t> </a:t>
            </a:r>
          </a:p>
          <a:p>
            <a:r>
              <a:rPr lang="sk-SK" sz="1000" i="1" dirty="0"/>
              <a:t>RR: Aký je podľa teba najjednoduchší predmet?</a:t>
            </a:r>
          </a:p>
          <a:p>
            <a:r>
              <a:rPr lang="sk-SK" sz="1000" b="1" dirty="0"/>
              <a:t>Matematika, lebo rád počítam. </a:t>
            </a:r>
            <a:r>
              <a:rPr lang="sk-SK" sz="1000" dirty="0"/>
              <a:t>Michal </a:t>
            </a:r>
            <a:r>
              <a:rPr lang="sk-SK" sz="1000" dirty="0" err="1"/>
              <a:t>Barna</a:t>
            </a:r>
            <a:r>
              <a:rPr lang="sk-SK" sz="1000" dirty="0"/>
              <a:t> 2.B.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31114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57096" y="280544"/>
            <a:ext cx="4755690" cy="6093976"/>
          </a:xfrm>
          <a:prstGeom prst="rect">
            <a:avLst/>
          </a:prstGeom>
        </p:spPr>
        <p:txBody>
          <a:bodyPr wrap="square">
            <a:spAutoFit/>
          </a:bodyPr>
          <a:lstStyle/>
          <a:p>
            <a:pPr algn="just"/>
            <a:r>
              <a:rPr lang="sk-SK" sz="1000" b="1" dirty="0">
                <a:latin typeface="Calibri" panose="020F0502020204030204" pitchFamily="34" charset="0"/>
                <a:ea typeface="Calibri" panose="020F0502020204030204" pitchFamily="34" charset="0"/>
                <a:cs typeface="Times New Roman" panose="02020603050405020304" pitchFamily="18" charset="0"/>
              </a:rPr>
              <a:t>Nebezpečenstvá sociálnych sietí</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r>
              <a:rPr lang="sk-SK" sz="1000" dirty="0">
                <a:latin typeface="Calibri" panose="020F0502020204030204" pitchFamily="34" charset="0"/>
                <a:ea typeface="Calibri" panose="020F0502020204030204" pitchFamily="34" charset="0"/>
                <a:cs typeface="Times New Roman" panose="02020603050405020304" pitchFamily="18" charset="0"/>
              </a:rPr>
              <a:t> </a:t>
            </a:r>
          </a:p>
          <a:p>
            <a:pPr indent="371475" algn="just"/>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Sociálne siete ako Facebook, </a:t>
            </a:r>
            <a:r>
              <a:rPr lang="sk-SK" sz="1000" dirty="0" err="1">
                <a:solidFill>
                  <a:srgbClr val="000000"/>
                </a:solidFill>
                <a:latin typeface="Calibri" panose="020F0502020204030204" pitchFamily="34" charset="0"/>
                <a:ea typeface="Times New Roman" panose="02020603050405020304" pitchFamily="18" charset="0"/>
                <a:cs typeface="Arial" panose="020B0604020202020204" pitchFamily="34" charset="0"/>
              </a:rPr>
              <a:t>Instagram</a:t>
            </a:r>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 Google+, ale tiež YouTube hrajú dôležitú úlohu v životoch miliónov ľudí a najmä nás mladých. Navždy zmenili spôsob komunikácie a sociálnej interakcie. Od vzniku Facebook-u je registrovaných viac ako 2 200 000 000 užívateľských účtov, čo predstavuje takmer 30% populácie planéty!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371475" algn="just"/>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Milióny ľudí denne zasielajú nespočetné kvantum správ, emailov, fotiek a videí. Neuvedomujú si však, že dáta, ktoré zdieľajú môžu byť predmetom zneužitia. Patríte k takým ľuďom aj vy?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Pozrite sa na 3 najväčšie nebezpečenstvá sociálnych sietí.</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r>
              <a:rPr lang="sk-SK" sz="1000" b="1" i="1" dirty="0">
                <a:latin typeface="Calibri" panose="020F0502020204030204" pitchFamily="34" charset="0"/>
                <a:ea typeface="Times New Roman" panose="02020603050405020304" pitchFamily="18" charset="0"/>
                <a:cs typeface="Times New Roman" panose="02020603050405020304" pitchFamily="18" charset="0"/>
              </a:rPr>
              <a:t>       1.     Krádež identity</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Sociálne siete sú pre zlodejov identít zlatou baňou a uľahčujú prácu </a:t>
            </a:r>
            <a:r>
              <a:rPr lang="sk-SK" sz="1000" dirty="0" err="1">
                <a:solidFill>
                  <a:srgbClr val="000000"/>
                </a:solidFill>
                <a:latin typeface="Calibri" panose="020F0502020204030204" pitchFamily="34" charset="0"/>
                <a:ea typeface="Times New Roman" panose="02020603050405020304" pitchFamily="18" charset="0"/>
                <a:cs typeface="Arial" panose="020B0604020202020204" pitchFamily="34" charset="0"/>
              </a:rPr>
              <a:t>kyber</a:t>
            </a:r>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-lupiča. Množstvo zverejnených osobných údajov ako bydlisko, telefónne číslo, dátum narodenia, rodinné vzťahy na Facebook-u alebo </a:t>
            </a:r>
            <a:r>
              <a:rPr lang="sk-SK" sz="1000" dirty="0" err="1">
                <a:solidFill>
                  <a:srgbClr val="000000"/>
                </a:solidFill>
                <a:latin typeface="Calibri" panose="020F0502020204030204" pitchFamily="34" charset="0"/>
                <a:ea typeface="Times New Roman" panose="02020603050405020304" pitchFamily="18" charset="0"/>
                <a:cs typeface="Arial" panose="020B0604020202020204" pitchFamily="34" charset="0"/>
              </a:rPr>
              <a:t>Instagram</a:t>
            </a:r>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-e miestami presahuje hranice súkromia</a:t>
            </a:r>
            <a:r>
              <a:rPr lang="sk-SK" sz="1000" dirty="0">
                <a:solidFill>
                  <a:srgbClr val="000000"/>
                </a:solidFill>
                <a:latin typeface="Calibri Light" panose="020F0302020204030204" pitchFamily="34" charset="0"/>
                <a:ea typeface="Times New Roman" panose="02020603050405020304" pitchFamily="18" charset="0"/>
                <a:cs typeface="Arial" panose="020B0604020202020204" pitchFamily="34" charset="0"/>
              </a:rPr>
              <a:t>. </a:t>
            </a:r>
            <a:r>
              <a:rPr lang="sk-SK" sz="1000" dirty="0">
                <a:solidFill>
                  <a:srgbClr val="000000"/>
                </a:solidFill>
                <a:latin typeface="Calibri" panose="020F0502020204030204" pitchFamily="34" charset="0"/>
                <a:ea typeface="Times New Roman" panose="02020603050405020304" pitchFamily="18" charset="0"/>
                <a:cs typeface="Arial" panose="020B0604020202020204" pitchFamily="34" charset="0"/>
              </a:rPr>
              <a:t>Najčastejším motívom krádeže identity býva snaha ublížiť obeti – zosmiešniť ju, oslabiť jej postavenie v nejakej sociálnej skupine ako napríklad v škole alebo priateľskom kolektíve.</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algn="just"/>
            <a:r>
              <a:rPr lang="sk-SK" sz="1000" b="1" i="1" dirty="0">
                <a:solidFill>
                  <a:srgbClr val="000000"/>
                </a:solidFill>
                <a:latin typeface="Calibri" panose="020F0502020204030204" pitchFamily="34" charset="0"/>
                <a:ea typeface="Times New Roman" panose="02020603050405020304" pitchFamily="18" charset="0"/>
                <a:cs typeface="Arial" panose="020B0604020202020204" pitchFamily="34" charset="0"/>
              </a:rPr>
              <a:t>       2.     Šírenie škodlivého softvéru</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latin typeface="Calibri" panose="020F0502020204030204" pitchFamily="34" charset="0"/>
                <a:ea typeface="Times New Roman" panose="02020603050405020304" pitchFamily="18" charset="0"/>
                <a:cs typeface="Times New Roman" panose="02020603050405020304" pitchFamily="18" charset="0"/>
              </a:rPr>
              <a:t>Podvodné webové stránky, aplikácie či správy, ktoré sa šíria cez sociálne siete, sa snažia získať vaše osobné údaje. Tie sú potrebné na to, aby vás mohli následne zaplaviť nevyžiadanou reklamou, správami, alebo z vás urobiť obeť podvodu. Mnohokrát sa snažia vylákať prihlasovacie údaje do populárnych sociálnych sietí, internetového bankovníctva alebo získať číslo platobnej karty za účelom zbohatnutia.</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latin typeface="Calibri" panose="020F0502020204030204" pitchFamily="34" charset="0"/>
                <a:ea typeface="Times New Roman" panose="02020603050405020304" pitchFamily="18" charset="0"/>
                <a:cs typeface="Times New Roman" panose="02020603050405020304" pitchFamily="18" charset="0"/>
              </a:rPr>
              <a:t>Cez sociálne siete sa škodlivý softvér šíri tak, že je „ponúkaný“ najčastejšie cez nejaké lákadlo, napr. vtipné video, obrázok, zaujímavý nadpis článku alebo odkaz na stiahnutie práve niečoho „lákavého“. Po kliknutí na daný odkaz alebo súbor sa spustí škodlivý softvér a prenikne do počítača či profilu. Škodlivý softvér tak už môže vo Vašom mene posielať správy priateľom, ktoré budú obsahovať odkaz na jeho stiahnutie. Takto sa bude škodlivý softvér nekontrolovane šíriť ďalej.</a:t>
            </a:r>
          </a:p>
          <a:p>
            <a:pPr indent="185738" algn="just"/>
            <a:r>
              <a:rPr lang="sk-SK" sz="1000" dirty="0">
                <a:latin typeface="Calibri" panose="020F0502020204030204" pitchFamily="34" charset="0"/>
                <a:ea typeface="Times New Roman" panose="02020603050405020304" pitchFamily="18" charset="0"/>
                <a:cs typeface="Times New Roman" panose="02020603050405020304" pitchFamily="18" charset="0"/>
              </a:rPr>
              <a:t>3.   </a:t>
            </a:r>
            <a:r>
              <a:rPr lang="sk-SK" sz="1000" b="1" i="1" dirty="0">
                <a:latin typeface="Calibri" panose="020F0502020204030204" pitchFamily="34" charset="0"/>
                <a:ea typeface="Times New Roman" panose="02020603050405020304" pitchFamily="18" charset="0"/>
                <a:cs typeface="Times New Roman" panose="02020603050405020304" pitchFamily="18" charset="0"/>
              </a:rPr>
              <a:t>Prílišná sebadôvera môže ublížiť</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latin typeface="Calibri" panose="020F0502020204030204" pitchFamily="34" charset="0"/>
                <a:ea typeface="Times New Roman" panose="02020603050405020304" pitchFamily="18" charset="0"/>
                <a:cs typeface="Times New Roman" panose="02020603050405020304" pitchFamily="18" charset="0"/>
              </a:rPr>
              <a:t>K jednej z hrozieb </a:t>
            </a:r>
            <a:r>
              <a:rPr lang="sk-SK" sz="1000" dirty="0" err="1">
                <a:latin typeface="Calibri" panose="020F0502020204030204" pitchFamily="34" charset="0"/>
                <a:ea typeface="Times New Roman" panose="02020603050405020304" pitchFamily="18" charset="0"/>
                <a:cs typeface="Times New Roman" panose="02020603050405020304" pitchFamily="18" charset="0"/>
              </a:rPr>
              <a:t>kyber</a:t>
            </a:r>
            <a:r>
              <a:rPr lang="sk-SK" sz="1000" dirty="0">
                <a:latin typeface="Calibri" panose="020F0502020204030204" pitchFamily="34" charset="0"/>
                <a:ea typeface="Times New Roman" panose="02020603050405020304" pitchFamily="18" charset="0"/>
                <a:cs typeface="Times New Roman" panose="02020603050405020304" pitchFamily="18" charset="0"/>
              </a:rPr>
              <a:t>-sveta taktiež patrí prehnaná sebadôvera. Sociálne siete totiž často vzbudzujú  pocit nedotknuteľnosti až ľahostajnosti. To môže následne viesť k nepremyslenej komunikácií často obohatenej o vulgarizmy a osobné urážky. Je preto potrebné uvedomiť si, že online svet úmerne ovplyvňuje váš reálny svet a vaše názory v ňom.</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latin typeface="Calibri" panose="020F0502020204030204" pitchFamily="34" charset="0"/>
                <a:ea typeface="Times New Roman" panose="02020603050405020304" pitchFamily="18" charset="0"/>
                <a:cs typeface="Times New Roman" panose="02020603050405020304" pitchFamily="18" charset="0"/>
              </a:rPr>
              <a:t> </a:t>
            </a:r>
            <a:endParaRPr lang="sk-SK" sz="1000" dirty="0">
              <a:latin typeface="Calibri" panose="020F0502020204030204" pitchFamily="34" charset="0"/>
              <a:ea typeface="Calibri" panose="020F0502020204030204" pitchFamily="34" charset="0"/>
              <a:cs typeface="Times New Roman" panose="02020603050405020304" pitchFamily="18" charset="0"/>
            </a:endParaRPr>
          </a:p>
          <a:p>
            <a:pPr indent="185738" algn="just"/>
            <a:r>
              <a:rPr lang="sk-SK" sz="1000" dirty="0">
                <a:latin typeface="Calibri" panose="020F0502020204030204" pitchFamily="34" charset="0"/>
                <a:ea typeface="Times New Roman" panose="02020603050405020304" pitchFamily="18" charset="0"/>
                <a:cs typeface="Times New Roman" panose="02020603050405020304" pitchFamily="18" charset="0"/>
              </a:rPr>
              <a:t>Dávajte si preto veľký pozor na to, čo zdieľate, komentujete, </a:t>
            </a:r>
            <a:r>
              <a:rPr lang="sk-SK" sz="1000" dirty="0" err="1">
                <a:latin typeface="Calibri" panose="020F0502020204030204" pitchFamily="34" charset="0"/>
                <a:ea typeface="Times New Roman" panose="02020603050405020304" pitchFamily="18" charset="0"/>
                <a:cs typeface="Times New Roman" panose="02020603050405020304" pitchFamily="18" charset="0"/>
              </a:rPr>
              <a:t>postujete</a:t>
            </a:r>
            <a:r>
              <a:rPr lang="sk-SK" sz="1000" dirty="0">
                <a:latin typeface="Calibri" panose="020F0502020204030204" pitchFamily="34" charset="0"/>
                <a:ea typeface="Times New Roman" panose="02020603050405020304" pitchFamily="18" charset="0"/>
                <a:cs typeface="Times New Roman" panose="02020603050405020304" pitchFamily="18" charset="0"/>
              </a:rPr>
              <a:t>. Aby ste sa raz neocitli v nepríjemnej situácii – chráňte si svoje súkromie a časom zistíte, že vedie k spokojnejšiemu a bezpečnejšiemu životu.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BlokTextu 2"/>
          <p:cNvSpPr txBox="1"/>
          <p:nvPr/>
        </p:nvSpPr>
        <p:spPr>
          <a:xfrm>
            <a:off x="2020891" y="50610"/>
            <a:ext cx="908050" cy="229935"/>
          </a:xfrm>
          <a:prstGeom prst="rect">
            <a:avLst/>
          </a:prstGeom>
          <a:noFill/>
        </p:spPr>
        <p:txBody>
          <a:bodyPr wrap="square" rtlCol="0">
            <a:spAutoFit/>
          </a:bodyPr>
          <a:lstStyle/>
          <a:p>
            <a:r>
              <a:rPr lang="sk-SK" sz="894" dirty="0"/>
              <a:t>- 12 -</a:t>
            </a:r>
          </a:p>
        </p:txBody>
      </p:sp>
      <p:sp>
        <p:nvSpPr>
          <p:cNvPr id="4" name="BlokTextu 3"/>
          <p:cNvSpPr txBox="1"/>
          <p:nvPr/>
        </p:nvSpPr>
        <p:spPr>
          <a:xfrm>
            <a:off x="7165834" y="165577"/>
            <a:ext cx="825500" cy="229935"/>
          </a:xfrm>
          <a:prstGeom prst="rect">
            <a:avLst/>
          </a:prstGeom>
          <a:noFill/>
        </p:spPr>
        <p:txBody>
          <a:bodyPr wrap="square" rtlCol="0">
            <a:spAutoFit/>
          </a:bodyPr>
          <a:lstStyle/>
          <a:p>
            <a:r>
              <a:rPr lang="sk-SK" sz="894" dirty="0"/>
              <a:t>- 9 -</a:t>
            </a:r>
          </a:p>
        </p:txBody>
      </p:sp>
      <p:sp>
        <p:nvSpPr>
          <p:cNvPr id="6" name="BlokTextu 5"/>
          <p:cNvSpPr txBox="1"/>
          <p:nvPr/>
        </p:nvSpPr>
        <p:spPr>
          <a:xfrm>
            <a:off x="2865015" y="6353778"/>
            <a:ext cx="1533071" cy="217432"/>
          </a:xfrm>
          <a:prstGeom prst="rect">
            <a:avLst/>
          </a:prstGeom>
          <a:noFill/>
        </p:spPr>
        <p:txBody>
          <a:bodyPr wrap="square" rtlCol="0">
            <a:spAutoFit/>
          </a:bodyPr>
          <a:lstStyle/>
          <a:p>
            <a:r>
              <a:rPr lang="sk-SK" sz="813" dirty="0"/>
              <a:t>Spracovali Alex, Jakub a Peter</a:t>
            </a:r>
          </a:p>
        </p:txBody>
      </p:sp>
      <p:sp>
        <p:nvSpPr>
          <p:cNvPr id="2" name="Obdĺžnik 1"/>
          <p:cNvSpPr/>
          <p:nvPr/>
        </p:nvSpPr>
        <p:spPr>
          <a:xfrm>
            <a:off x="5047343" y="359004"/>
            <a:ext cx="4858657" cy="5016758"/>
          </a:xfrm>
          <a:prstGeom prst="rect">
            <a:avLst/>
          </a:prstGeom>
        </p:spPr>
        <p:txBody>
          <a:bodyPr wrap="square">
            <a:spAutoFit/>
          </a:bodyPr>
          <a:lstStyle/>
          <a:p>
            <a:r>
              <a:rPr lang="sk-SK" sz="1000" i="1" dirty="0"/>
              <a:t>RR: Čo ti najviac chutí v školskej  jedálni ?</a:t>
            </a:r>
          </a:p>
          <a:p>
            <a:r>
              <a:rPr lang="sk-SK" sz="1000" b="1" dirty="0"/>
              <a:t>Špagety, lebo sú veľmi dobré a naše kuchárky ich vedia veľmi dobre uvariť. </a:t>
            </a:r>
            <a:r>
              <a:rPr lang="sk-SK" sz="1000" dirty="0"/>
              <a:t>Klaudia </a:t>
            </a:r>
            <a:r>
              <a:rPr lang="sk-SK" sz="1000" dirty="0" err="1"/>
              <a:t>Kocurišinová</a:t>
            </a:r>
            <a:r>
              <a:rPr lang="sk-SK" sz="1000" dirty="0"/>
              <a:t> 3.A</a:t>
            </a:r>
          </a:p>
          <a:p>
            <a:endParaRPr lang="sk-SK" sz="1000" dirty="0"/>
          </a:p>
          <a:p>
            <a:r>
              <a:rPr lang="sk-SK" sz="1000" dirty="0"/>
              <a:t> </a:t>
            </a:r>
            <a:r>
              <a:rPr lang="sk-SK" sz="1000" i="1" dirty="0"/>
              <a:t>RR: Bude ti chýbať tvoja triedna učiteľka, keď odídeš na druhý stupeň?</a:t>
            </a:r>
          </a:p>
          <a:p>
            <a:r>
              <a:rPr lang="sk-SK" sz="1000" b="1" dirty="0"/>
              <a:t>Áno, bude mi veľmi chýbať, lebo je </a:t>
            </a:r>
            <a:r>
              <a:rPr lang="sk-SK" sz="1000" b="1" dirty="0" smtClean="0"/>
              <a:t>najlepšia </a:t>
            </a:r>
            <a:r>
              <a:rPr lang="sk-SK" sz="1000" b="1" dirty="0"/>
              <a:t>učiteľka na svete</a:t>
            </a:r>
            <a:r>
              <a:rPr lang="sk-SK" sz="1000" dirty="0"/>
              <a:t>. Sára Veronika </a:t>
            </a:r>
            <a:r>
              <a:rPr lang="sk-SK" sz="1000" dirty="0" err="1"/>
              <a:t>Beckerová</a:t>
            </a:r>
            <a:r>
              <a:rPr lang="sk-SK" sz="1000" dirty="0"/>
              <a:t> 4.B</a:t>
            </a:r>
          </a:p>
          <a:p>
            <a:endParaRPr lang="sk-SK" sz="1000" dirty="0"/>
          </a:p>
          <a:p>
            <a:r>
              <a:rPr lang="sk-SK" sz="1000" i="1" dirty="0"/>
              <a:t>RR: Ako sa ti páči prvý ročník? Prečo?</a:t>
            </a:r>
          </a:p>
          <a:p>
            <a:r>
              <a:rPr lang="sk-SK" sz="1000" b="1" dirty="0"/>
              <a:t>Páči sa mi tu veľmi, lebo mám tu veľa kamarátov a sú tu milé učiteľky. </a:t>
            </a:r>
            <a:r>
              <a:rPr lang="sk-SK" sz="1000" dirty="0"/>
              <a:t>Nikola </a:t>
            </a:r>
            <a:r>
              <a:rPr lang="sk-SK" sz="1000" dirty="0" err="1"/>
              <a:t>Palková</a:t>
            </a:r>
            <a:r>
              <a:rPr lang="sk-SK" sz="1000" dirty="0"/>
              <a:t> 1.A</a:t>
            </a:r>
          </a:p>
          <a:p>
            <a:endParaRPr lang="sk-SK" sz="1000" dirty="0"/>
          </a:p>
          <a:p>
            <a:r>
              <a:rPr lang="sk-SK" sz="1000" i="1" dirty="0"/>
              <a:t>RR:  Ty si prvák. Rád chodíš do školy? Nebolo lepšie v materskej škôlke? </a:t>
            </a:r>
          </a:p>
          <a:p>
            <a:r>
              <a:rPr lang="sk-SK" sz="1000" b="1" dirty="0"/>
              <a:t>Veľmi rád chodím do školy. Tešil som sa, že pôjdem do školy, lebo som chcel vedieť čítať, písať a počítať.  </a:t>
            </a:r>
            <a:r>
              <a:rPr lang="sk-SK" sz="1000" dirty="0"/>
              <a:t>Matúš </a:t>
            </a:r>
            <a:r>
              <a:rPr lang="sk-SK" sz="1000" dirty="0" err="1"/>
              <a:t>Zavacký</a:t>
            </a:r>
            <a:r>
              <a:rPr lang="sk-SK" sz="1000" dirty="0"/>
              <a:t> 1.A</a:t>
            </a:r>
          </a:p>
          <a:p>
            <a:endParaRPr lang="sk-SK" sz="1000" dirty="0"/>
          </a:p>
          <a:p>
            <a:r>
              <a:rPr lang="sk-SK" sz="1000" i="1" dirty="0"/>
              <a:t>RR: Tešíš sa na druhý stupeň? Nemáš trocha obavy, že to bude ťažšie?</a:t>
            </a:r>
          </a:p>
          <a:p>
            <a:r>
              <a:rPr lang="sk-SK" sz="1000" b="1" dirty="0"/>
              <a:t>Najviac sa teším na nové predmety a nejaké nové akcie</a:t>
            </a:r>
            <a:r>
              <a:rPr lang="sk-SK" sz="1000" dirty="0"/>
              <a:t>.  Richard </a:t>
            </a:r>
            <a:r>
              <a:rPr lang="sk-SK" sz="1000" dirty="0" err="1"/>
              <a:t>Hrib</a:t>
            </a:r>
            <a:r>
              <a:rPr lang="sk-SK" sz="1000" dirty="0"/>
              <a:t> 4.A</a:t>
            </a:r>
          </a:p>
          <a:p>
            <a:endParaRPr lang="sk-SK" sz="1000" dirty="0"/>
          </a:p>
          <a:p>
            <a:r>
              <a:rPr lang="sk-SK" sz="1000" i="1" dirty="0"/>
              <a:t>RR: Ty si už </a:t>
            </a:r>
            <a:r>
              <a:rPr lang="sk-SK" sz="1000" i="1" dirty="0" err="1"/>
              <a:t>štvtáčka</a:t>
            </a:r>
            <a:r>
              <a:rPr lang="sk-SK" sz="1000" i="1" dirty="0"/>
              <a:t> - budete mať rozlúčkovú s prvým stupňom? Čo ti bude najviac chýbať?</a:t>
            </a:r>
          </a:p>
          <a:p>
            <a:r>
              <a:rPr lang="sk-SK" sz="1000" b="1" dirty="0"/>
              <a:t>Áno,  budeme mať rozlúčkovú. Myslím si, že budeme mať veľmi pekné spomienky na prvý stupeň</a:t>
            </a:r>
            <a:r>
              <a:rPr lang="sk-SK" sz="1000" dirty="0"/>
              <a:t>. Martina </a:t>
            </a:r>
            <a:r>
              <a:rPr lang="sk-SK" sz="1000" dirty="0" err="1"/>
              <a:t>Dimunová</a:t>
            </a:r>
            <a:r>
              <a:rPr lang="sk-SK" sz="1000" dirty="0"/>
              <a:t> 4.A </a:t>
            </a:r>
          </a:p>
          <a:p>
            <a:endParaRPr lang="sk-SK" sz="1000" dirty="0"/>
          </a:p>
          <a:p>
            <a:r>
              <a:rPr lang="sk-SK" sz="1000" i="1" dirty="0"/>
              <a:t>RR: Idete tento rok na nejaký výlet?</a:t>
            </a:r>
          </a:p>
          <a:p>
            <a:r>
              <a:rPr lang="sk-SK" sz="1000" b="1" dirty="0"/>
              <a:t>Áno, ideme  do školy v prírode a do Košíc. Najviac sa teším do školy v prírode, lebo tam budeme dlhšie a prvýkrát budeme bez rodičov</a:t>
            </a:r>
            <a:r>
              <a:rPr lang="sk-SK" sz="1000" dirty="0"/>
              <a:t>.  Kristína </a:t>
            </a:r>
            <a:r>
              <a:rPr lang="sk-SK" sz="1000" dirty="0" err="1"/>
              <a:t>Maliňaková</a:t>
            </a:r>
            <a:r>
              <a:rPr lang="sk-SK" sz="1000" dirty="0"/>
              <a:t> 3.B</a:t>
            </a:r>
          </a:p>
          <a:p>
            <a:endParaRPr lang="sk-SK" sz="1000" dirty="0"/>
          </a:p>
          <a:p>
            <a:r>
              <a:rPr lang="sk-SK" sz="1000" i="1" dirty="0"/>
              <a:t>RR: Aká školská akcia je medzi žiakmi najpopulárnejšia? </a:t>
            </a:r>
          </a:p>
          <a:p>
            <a:r>
              <a:rPr lang="sk-SK" sz="1000" b="1" dirty="0"/>
              <a:t>Karneval, kempovanie, výlety. Každému sa páči niečo iné. Ja sa momentálne veľmi teším na </a:t>
            </a:r>
            <a:r>
              <a:rPr lang="sk-SK" sz="1000" b="1" dirty="0" err="1"/>
              <a:t>Školfest</a:t>
            </a:r>
            <a:r>
              <a:rPr lang="sk-SK" sz="1000" b="1" dirty="0"/>
              <a:t> v Košiciach, kde vystúpi Dara </a:t>
            </a:r>
            <a:r>
              <a:rPr lang="sk-SK" sz="1000" b="1" dirty="0" err="1"/>
              <a:t>Rollins</a:t>
            </a:r>
            <a:r>
              <a:rPr lang="sk-SK" sz="1000" b="1" dirty="0"/>
              <a:t>, skupiny </a:t>
            </a:r>
            <a:r>
              <a:rPr lang="sk-SK" sz="1000" b="1" dirty="0" err="1"/>
              <a:t>Komajota</a:t>
            </a:r>
            <a:r>
              <a:rPr lang="sk-SK" sz="1000" b="1" dirty="0"/>
              <a:t> a </a:t>
            </a:r>
            <a:r>
              <a:rPr lang="sk-SK" sz="1000" b="1" dirty="0" err="1"/>
              <a:t>Desmod</a:t>
            </a:r>
            <a:r>
              <a:rPr lang="sk-SK" sz="1000" b="1" dirty="0"/>
              <a:t>. </a:t>
            </a:r>
            <a:r>
              <a:rPr lang="sk-SK" sz="1000" dirty="0"/>
              <a:t>Matej </a:t>
            </a:r>
            <a:r>
              <a:rPr lang="sk-SK" sz="1000" dirty="0" err="1"/>
              <a:t>Kutlák</a:t>
            </a:r>
            <a:r>
              <a:rPr lang="sk-SK" sz="1000" dirty="0"/>
              <a:t>, 8.A</a:t>
            </a:r>
          </a:p>
          <a:p>
            <a:endParaRPr lang="sk-SK" sz="1000" dirty="0"/>
          </a:p>
          <a:p>
            <a:endParaRPr lang="sk-SK" sz="1000" dirty="0"/>
          </a:p>
        </p:txBody>
      </p:sp>
      <p:pic>
        <p:nvPicPr>
          <p:cNvPr id="7" name="Obrázok 6"/>
          <p:cNvPicPr>
            <a:picLocks noChangeAspect="1"/>
          </p:cNvPicPr>
          <p:nvPr/>
        </p:nvPicPr>
        <p:blipFill>
          <a:blip r:embed="rId2"/>
          <a:stretch>
            <a:fillRect/>
          </a:stretch>
        </p:blipFill>
        <p:spPr>
          <a:xfrm>
            <a:off x="5461119" y="5114677"/>
            <a:ext cx="1495374" cy="1121530"/>
          </a:xfrm>
          <a:prstGeom prst="rect">
            <a:avLst/>
          </a:prstGeom>
          <a:ln>
            <a:solidFill>
              <a:srgbClr val="0070C0"/>
            </a:solidFill>
          </a:ln>
        </p:spPr>
      </p:pic>
      <p:pic>
        <p:nvPicPr>
          <p:cNvPr id="8" name="Obrázok 7"/>
          <p:cNvPicPr>
            <a:picLocks noChangeAspect="1"/>
          </p:cNvPicPr>
          <p:nvPr/>
        </p:nvPicPr>
        <p:blipFill>
          <a:blip r:embed="rId3"/>
          <a:stretch>
            <a:fillRect/>
          </a:stretch>
        </p:blipFill>
        <p:spPr>
          <a:xfrm>
            <a:off x="7578583" y="5114677"/>
            <a:ext cx="1503549" cy="1127662"/>
          </a:xfrm>
          <a:prstGeom prst="rect">
            <a:avLst/>
          </a:prstGeom>
          <a:ln>
            <a:solidFill>
              <a:srgbClr val="0070C0"/>
            </a:solidFill>
          </a:ln>
        </p:spPr>
      </p:pic>
      <p:sp>
        <p:nvSpPr>
          <p:cNvPr id="10" name="BlokTextu 9"/>
          <p:cNvSpPr txBox="1"/>
          <p:nvPr/>
        </p:nvSpPr>
        <p:spPr>
          <a:xfrm>
            <a:off x="5149255" y="6462494"/>
            <a:ext cx="4858657" cy="217432"/>
          </a:xfrm>
          <a:prstGeom prst="rect">
            <a:avLst/>
          </a:prstGeom>
          <a:noFill/>
        </p:spPr>
        <p:txBody>
          <a:bodyPr wrap="square" rtlCol="0">
            <a:spAutoFit/>
          </a:bodyPr>
          <a:lstStyle/>
          <a:p>
            <a:pPr algn="just"/>
            <a:r>
              <a:rPr lang="sk-SK" sz="813" dirty="0"/>
              <a:t>Na fotografiách členovia  mediálneho krúžku ako herci v divadelnom  vystúpení  i ako predajcovia  časopisu.</a:t>
            </a:r>
          </a:p>
        </p:txBody>
      </p:sp>
    </p:spTree>
    <p:extLst>
      <p:ext uri="{BB962C8B-B14F-4D97-AF65-F5344CB8AC3E}">
        <p14:creationId xmlns:p14="http://schemas.microsoft.com/office/powerpoint/2010/main" val="1808082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1549</TotalTime>
  <Words>2198</Words>
  <Application>Microsoft Office PowerPoint</Application>
  <PresentationFormat>A4 (210 x 297 mm)</PresentationFormat>
  <Paragraphs>380</Paragraphs>
  <Slides>10</Slides>
  <Notes>0</Notes>
  <HiddenSlides>0</HiddenSlides>
  <MMClips>0</MMClips>
  <ScaleCrop>false</ScaleCrop>
  <HeadingPairs>
    <vt:vector size="6" baseType="variant">
      <vt:variant>
        <vt:lpstr>Použité písma</vt:lpstr>
      </vt:variant>
      <vt:variant>
        <vt:i4>10</vt:i4>
      </vt:variant>
      <vt:variant>
        <vt:lpstr>Motív</vt:lpstr>
      </vt:variant>
      <vt:variant>
        <vt:i4>1</vt:i4>
      </vt:variant>
      <vt:variant>
        <vt:lpstr>Nadpisy snímok</vt:lpstr>
      </vt:variant>
      <vt:variant>
        <vt:i4>10</vt:i4>
      </vt:variant>
    </vt:vector>
  </HeadingPairs>
  <TitlesOfParts>
    <vt:vector size="21" baseType="lpstr">
      <vt:lpstr>Arial</vt:lpstr>
      <vt:lpstr>Bradley Hand ITC</vt:lpstr>
      <vt:lpstr>Calibri</vt:lpstr>
      <vt:lpstr>Calibri Light</vt:lpstr>
      <vt:lpstr>Harrington</vt:lpstr>
      <vt:lpstr>MS Mincho</vt:lpstr>
      <vt:lpstr>Roboto Condensed</vt:lpstr>
      <vt:lpstr>Times New Roman</vt:lpstr>
      <vt:lpstr>trebuchet ms</vt:lpstr>
      <vt:lpstr>Wingdings</vt:lpstr>
      <vt:lpstr>Motív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Hrisenko</dc:creator>
  <cp:lastModifiedBy>Hrisenko</cp:lastModifiedBy>
  <cp:revision>224</cp:revision>
  <cp:lastPrinted>2018-04-16T12:05:45Z</cp:lastPrinted>
  <dcterms:created xsi:type="dcterms:W3CDTF">2018-03-18T17:41:35Z</dcterms:created>
  <dcterms:modified xsi:type="dcterms:W3CDTF">2018-04-25T12:02:32Z</dcterms:modified>
</cp:coreProperties>
</file>