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906000" cy="6858000" type="A4"/>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E638"/>
    <a:srgbClr val="CCFF99"/>
    <a:srgbClr val="FFABFF"/>
    <a:srgbClr val="FF8989"/>
    <a:srgbClr val="99CCFF"/>
    <a:srgbClr val="CC99FF"/>
    <a:srgbClr val="99FF33"/>
    <a:srgbClr val="66FFFF"/>
    <a:srgbClr val="FFCC99"/>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0" d="100"/>
          <a:sy n="70" d="100"/>
        </p:scale>
        <p:origin x="111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sk-SK" smtClean="0"/>
              <a:t>Upravte štýly predlohy textu</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Upravte štýl predlohy podnadpisov</a:t>
            </a:r>
            <a:endParaRPr lang="en-US" dirty="0"/>
          </a:p>
        </p:txBody>
      </p:sp>
      <p:sp>
        <p:nvSpPr>
          <p:cNvPr id="4" name="Date Placeholder 3"/>
          <p:cNvSpPr>
            <a:spLocks noGrp="1"/>
          </p:cNvSpPr>
          <p:nvPr>
            <p:ph type="dt" sz="half" idx="10"/>
          </p:nvPr>
        </p:nvSpPr>
        <p:spPr/>
        <p:txBody>
          <a:bodyPr/>
          <a:lstStyle/>
          <a:p>
            <a:fld id="{EBC41808-C4E5-4696-9625-31FDAFFC187E}" type="datetimeFigureOut">
              <a:rPr lang="sk-SK" smtClean="0"/>
              <a:t>29.11.2018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831688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Vertical Text Placeholder 2"/>
          <p:cNvSpPr>
            <a:spLocks noGrp="1"/>
          </p:cNvSpPr>
          <p:nvPr>
            <p:ph type="body" orient="vert" idx="1"/>
          </p:nvPr>
        </p:nvSpPr>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EBC41808-C4E5-4696-9625-31FDAFFC187E}" type="datetimeFigureOut">
              <a:rPr lang="sk-SK" smtClean="0"/>
              <a:t>29.11.2018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3889070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sk-SK" smtClean="0"/>
              <a:t>Upravte štýly predlohy textu</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EBC41808-C4E5-4696-9625-31FDAFFC187E}" type="datetimeFigureOut">
              <a:rPr lang="sk-SK" smtClean="0"/>
              <a:t>29.11.2018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2527032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idx="1"/>
          </p:nvPr>
        </p:nvSpPr>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EBC41808-C4E5-4696-9625-31FDAFFC187E}" type="datetimeFigureOut">
              <a:rPr lang="sk-SK" smtClean="0"/>
              <a:t>29.11.2018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3864670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sk-SK" smtClean="0"/>
              <a:t>Upravte štýly predlohy textu</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smtClean="0"/>
              <a:t>Upravte štýl predlohy textu.</a:t>
            </a:r>
          </a:p>
        </p:txBody>
      </p:sp>
      <p:sp>
        <p:nvSpPr>
          <p:cNvPr id="4" name="Date Placeholder 3"/>
          <p:cNvSpPr>
            <a:spLocks noGrp="1"/>
          </p:cNvSpPr>
          <p:nvPr>
            <p:ph type="dt" sz="half" idx="10"/>
          </p:nvPr>
        </p:nvSpPr>
        <p:spPr/>
        <p:txBody>
          <a:bodyPr/>
          <a:lstStyle/>
          <a:p>
            <a:fld id="{EBC41808-C4E5-4696-9625-31FDAFFC187E}" type="datetimeFigureOut">
              <a:rPr lang="sk-SK" smtClean="0"/>
              <a:t>29.11.2018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2682082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Date Placeholder 4"/>
          <p:cNvSpPr>
            <a:spLocks noGrp="1"/>
          </p:cNvSpPr>
          <p:nvPr>
            <p:ph type="dt" sz="half" idx="10"/>
          </p:nvPr>
        </p:nvSpPr>
        <p:spPr/>
        <p:txBody>
          <a:bodyPr/>
          <a:lstStyle/>
          <a:p>
            <a:fld id="{EBC41808-C4E5-4696-9625-31FDAFFC187E}" type="datetimeFigureOut">
              <a:rPr lang="sk-SK" smtClean="0"/>
              <a:t>29.11.2018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3536356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sk-SK" smtClean="0"/>
              <a:t>Upravte štýly predlohy textu</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4" name="Content Placeholder 3"/>
          <p:cNvSpPr>
            <a:spLocks noGrp="1"/>
          </p:cNvSpPr>
          <p:nvPr>
            <p:ph sz="half" idx="2"/>
          </p:nvPr>
        </p:nvSpPr>
        <p:spPr>
          <a:xfrm>
            <a:off x="682329" y="2505075"/>
            <a:ext cx="4190702"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6" name="Content Placeholder 5"/>
          <p:cNvSpPr>
            <a:spLocks noGrp="1"/>
          </p:cNvSpPr>
          <p:nvPr>
            <p:ph sz="quarter" idx="4"/>
          </p:nvPr>
        </p:nvSpPr>
        <p:spPr>
          <a:xfrm>
            <a:off x="5014913" y="2505075"/>
            <a:ext cx="4211340"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7" name="Date Placeholder 6"/>
          <p:cNvSpPr>
            <a:spLocks noGrp="1"/>
          </p:cNvSpPr>
          <p:nvPr>
            <p:ph type="dt" sz="half" idx="10"/>
          </p:nvPr>
        </p:nvSpPr>
        <p:spPr/>
        <p:txBody>
          <a:bodyPr/>
          <a:lstStyle/>
          <a:p>
            <a:fld id="{EBC41808-C4E5-4696-9625-31FDAFFC187E}" type="datetimeFigureOut">
              <a:rPr lang="sk-SK" smtClean="0"/>
              <a:t>29.11.2018</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516891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Date Placeholder 2"/>
          <p:cNvSpPr>
            <a:spLocks noGrp="1"/>
          </p:cNvSpPr>
          <p:nvPr>
            <p:ph type="dt" sz="half" idx="10"/>
          </p:nvPr>
        </p:nvSpPr>
        <p:spPr/>
        <p:txBody>
          <a:bodyPr/>
          <a:lstStyle/>
          <a:p>
            <a:fld id="{EBC41808-C4E5-4696-9625-31FDAFFC187E}" type="datetimeFigureOut">
              <a:rPr lang="sk-SK" smtClean="0"/>
              <a:t>29.11.2018</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2187558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C41808-C4E5-4696-9625-31FDAFFC187E}" type="datetimeFigureOut">
              <a:rPr lang="sk-SK" smtClean="0"/>
              <a:t>29.11.2018</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2095617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EBC41808-C4E5-4696-9625-31FDAFFC187E}" type="datetimeFigureOut">
              <a:rPr lang="sk-SK" smtClean="0"/>
              <a:t>29.11.2018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2392128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smtClean="0"/>
              <a:t>Ak chcete pridať obrázok, kliknite na ikonu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EBC41808-C4E5-4696-9625-31FDAFFC187E}" type="datetimeFigureOut">
              <a:rPr lang="sk-SK" smtClean="0"/>
              <a:t>29.11.2018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7293F3D5-4555-407F-A79E-743741F05AA1}" type="slidenum">
              <a:rPr lang="sk-SK" smtClean="0"/>
              <a:t>‹#›</a:t>
            </a:fld>
            <a:endParaRPr lang="sk-SK"/>
          </a:p>
        </p:txBody>
      </p:sp>
    </p:spTree>
    <p:extLst>
      <p:ext uri="{BB962C8B-B14F-4D97-AF65-F5344CB8AC3E}">
        <p14:creationId xmlns:p14="http://schemas.microsoft.com/office/powerpoint/2010/main" val="616770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sk-SK" smtClean="0"/>
              <a:t>Upravte štýly predlohy textu</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C41808-C4E5-4696-9625-31FDAFFC187E}" type="datetimeFigureOut">
              <a:rPr lang="sk-SK" smtClean="0"/>
              <a:t>29.11.2018</a:t>
            </a:fld>
            <a:endParaRPr lang="sk-SK"/>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93F3D5-4555-407F-A79E-743741F05AA1}" type="slidenum">
              <a:rPr lang="sk-SK" smtClean="0"/>
              <a:t>‹#›</a:t>
            </a:fld>
            <a:endParaRPr lang="sk-SK"/>
          </a:p>
        </p:txBody>
      </p:sp>
    </p:spTree>
    <p:extLst>
      <p:ext uri="{BB962C8B-B14F-4D97-AF65-F5344CB8AC3E}">
        <p14:creationId xmlns:p14="http://schemas.microsoft.com/office/powerpoint/2010/main" val="35065102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nadpis 2"/>
          <p:cNvSpPr>
            <a:spLocks noGrp="1"/>
          </p:cNvSpPr>
          <p:nvPr>
            <p:ph type="subTitle" idx="1"/>
          </p:nvPr>
        </p:nvSpPr>
        <p:spPr>
          <a:xfrm>
            <a:off x="5298982" y="525494"/>
            <a:ext cx="4483193" cy="1148643"/>
          </a:xfrm>
          <a:solidFill>
            <a:srgbClr val="33CC33"/>
          </a:solidFill>
        </p:spPr>
        <p:txBody>
          <a:bodyPr>
            <a:noAutofit/>
          </a:bodyPr>
          <a:lstStyle/>
          <a:p>
            <a:r>
              <a:rPr lang="sk-SK" sz="3900" b="1" dirty="0">
                <a:latin typeface="Bradley Hand ITC" panose="03070402050302030203" pitchFamily="66" charset="0"/>
              </a:rPr>
              <a:t>KOMENSKÉHO KAMARÁT</a:t>
            </a:r>
          </a:p>
        </p:txBody>
      </p:sp>
      <p:sp>
        <p:nvSpPr>
          <p:cNvPr id="2" name="BlokTextu 1"/>
          <p:cNvSpPr txBox="1"/>
          <p:nvPr/>
        </p:nvSpPr>
        <p:spPr>
          <a:xfrm>
            <a:off x="5375462" y="5702915"/>
            <a:ext cx="4406713" cy="1017651"/>
          </a:xfrm>
          <a:prstGeom prst="rect">
            <a:avLst/>
          </a:prstGeom>
          <a:solidFill>
            <a:srgbClr val="33CC33"/>
          </a:solidFill>
        </p:spPr>
        <p:txBody>
          <a:bodyPr wrap="square" rtlCol="0">
            <a:spAutoFit/>
          </a:bodyPr>
          <a:lstStyle/>
          <a:p>
            <a:r>
              <a:rPr lang="sk-SK" sz="2275" b="1" dirty="0">
                <a:latin typeface="Bradley Hand ITC" panose="03070402050302030203" pitchFamily="66" charset="0"/>
              </a:rPr>
              <a:t>         </a:t>
            </a:r>
            <a:endParaRPr lang="sk-SK" sz="2275" b="1" dirty="0" smtClean="0">
              <a:latin typeface="Bradley Hand ITC" panose="03070402050302030203" pitchFamily="66" charset="0"/>
            </a:endParaRPr>
          </a:p>
          <a:p>
            <a:r>
              <a:rPr lang="sk-SK" sz="2275" b="1" dirty="0" smtClean="0">
                <a:latin typeface="Bradley Hand ITC" panose="03070402050302030203" pitchFamily="66" charset="0"/>
              </a:rPr>
              <a:t>        školský </a:t>
            </a:r>
            <a:r>
              <a:rPr lang="sk-SK" sz="2275" b="1" dirty="0">
                <a:latin typeface="Bradley Hand ITC" panose="03070402050302030203" pitchFamily="66" charset="0"/>
              </a:rPr>
              <a:t>rok 2017/2018</a:t>
            </a:r>
          </a:p>
          <a:p>
            <a:r>
              <a:rPr lang="sk-SK" sz="1463" dirty="0">
                <a:latin typeface="Bradley Hand ITC" panose="03070402050302030203" pitchFamily="66" charset="0"/>
              </a:rPr>
              <a:t>     </a:t>
            </a:r>
          </a:p>
        </p:txBody>
      </p:sp>
      <p:sp>
        <p:nvSpPr>
          <p:cNvPr id="4" name="BlokTextu 3"/>
          <p:cNvSpPr txBox="1"/>
          <p:nvPr/>
        </p:nvSpPr>
        <p:spPr>
          <a:xfrm>
            <a:off x="6271524" y="1832450"/>
            <a:ext cx="2576346" cy="392415"/>
          </a:xfrm>
          <a:prstGeom prst="rect">
            <a:avLst/>
          </a:prstGeom>
          <a:noFill/>
        </p:spPr>
        <p:txBody>
          <a:bodyPr wrap="none" rtlCol="0">
            <a:spAutoFit/>
          </a:bodyPr>
          <a:lstStyle/>
          <a:p>
            <a:r>
              <a:rPr lang="sk-SK" sz="1950" b="1" dirty="0">
                <a:solidFill>
                  <a:srgbClr val="FF0000"/>
                </a:solidFill>
                <a:latin typeface="Segoe Script" panose="030B0504020000000003" pitchFamily="66" charset="0"/>
              </a:rPr>
              <a:t>vianočné vydanie</a:t>
            </a:r>
          </a:p>
        </p:txBody>
      </p:sp>
      <p:sp>
        <p:nvSpPr>
          <p:cNvPr id="5" name="BlokTextu 4"/>
          <p:cNvSpPr txBox="1"/>
          <p:nvPr/>
        </p:nvSpPr>
        <p:spPr>
          <a:xfrm>
            <a:off x="221530" y="4653883"/>
            <a:ext cx="1699504" cy="692497"/>
          </a:xfrm>
          <a:prstGeom prst="rect">
            <a:avLst/>
          </a:prstGeom>
          <a:solidFill>
            <a:srgbClr val="FFABFF"/>
          </a:solidFill>
        </p:spPr>
        <p:txBody>
          <a:bodyPr wrap="none" rtlCol="0">
            <a:spAutoFit/>
          </a:bodyPr>
          <a:lstStyle/>
          <a:p>
            <a:pPr algn="just"/>
            <a:r>
              <a:rPr lang="sk-SK" sz="975" dirty="0"/>
              <a:t>Trblietajú sa vločky na tvári,</a:t>
            </a:r>
          </a:p>
          <a:p>
            <a:pPr algn="just"/>
            <a:r>
              <a:rPr lang="sk-SK" sz="975" dirty="0"/>
              <a:t> mráz s oknami sa pohráva,</a:t>
            </a:r>
          </a:p>
          <a:p>
            <a:pPr algn="just"/>
            <a:r>
              <a:rPr lang="sk-SK" sz="975" dirty="0"/>
              <a:t> chýba len pár dní v kalendári,</a:t>
            </a:r>
          </a:p>
          <a:p>
            <a:pPr algn="just"/>
            <a:r>
              <a:rPr lang="sk-SK" sz="975" dirty="0"/>
              <a:t> vianočný čas nastáva. </a:t>
            </a:r>
          </a:p>
        </p:txBody>
      </p:sp>
      <p:sp>
        <p:nvSpPr>
          <p:cNvPr id="6" name="BlokTextu 5"/>
          <p:cNvSpPr txBox="1"/>
          <p:nvPr/>
        </p:nvSpPr>
        <p:spPr>
          <a:xfrm>
            <a:off x="3176423" y="3314606"/>
            <a:ext cx="1545616" cy="692497"/>
          </a:xfrm>
          <a:prstGeom prst="rect">
            <a:avLst/>
          </a:prstGeom>
          <a:solidFill>
            <a:schemeClr val="accent6">
              <a:lumMod val="20000"/>
              <a:lumOff val="80000"/>
            </a:schemeClr>
          </a:solidFill>
        </p:spPr>
        <p:txBody>
          <a:bodyPr wrap="none" rtlCol="0">
            <a:spAutoFit/>
          </a:bodyPr>
          <a:lstStyle/>
          <a:p>
            <a:r>
              <a:rPr lang="sk-SK" sz="975" dirty="0"/>
              <a:t>Otvárame srdcia láske,</a:t>
            </a:r>
          </a:p>
          <a:p>
            <a:r>
              <a:rPr lang="sk-SK" sz="975" dirty="0"/>
              <a:t>už prichádza Vianoc čas</a:t>
            </a:r>
          </a:p>
          <a:p>
            <a:r>
              <a:rPr lang="sk-SK" sz="975" dirty="0"/>
              <a:t>a tajomstvo Tichej noci</a:t>
            </a:r>
          </a:p>
          <a:p>
            <a:r>
              <a:rPr lang="sk-SK" sz="975" dirty="0"/>
              <a:t>nech pohladí všetkých nás.</a:t>
            </a:r>
          </a:p>
        </p:txBody>
      </p:sp>
      <p:sp>
        <p:nvSpPr>
          <p:cNvPr id="7" name="BlokTextu 6"/>
          <p:cNvSpPr txBox="1"/>
          <p:nvPr/>
        </p:nvSpPr>
        <p:spPr>
          <a:xfrm>
            <a:off x="110684" y="1999359"/>
            <a:ext cx="1362385" cy="1142620"/>
          </a:xfrm>
          <a:prstGeom prst="rect">
            <a:avLst/>
          </a:prstGeom>
          <a:solidFill>
            <a:srgbClr val="E6CDFF"/>
          </a:solidFill>
        </p:spPr>
        <p:txBody>
          <a:bodyPr wrap="square" rtlCol="0">
            <a:spAutoFit/>
          </a:bodyPr>
          <a:lstStyle/>
          <a:p>
            <a:r>
              <a:rPr lang="sk-SK" sz="975" dirty="0"/>
              <a:t>Keď k vám tíško zavanie</a:t>
            </a:r>
          </a:p>
          <a:p>
            <a:r>
              <a:rPr lang="sk-SK" sz="975" dirty="0"/>
              <a:t>to vianočné želanie,</a:t>
            </a:r>
          </a:p>
          <a:p>
            <a:r>
              <a:rPr lang="sk-SK" sz="975" dirty="0"/>
              <a:t>vinše plné prajnosti,</a:t>
            </a:r>
          </a:p>
          <a:p>
            <a:r>
              <a:rPr lang="sk-SK" sz="975" dirty="0"/>
              <a:t>šťastia, lásky, hojnosti,</a:t>
            </a:r>
          </a:p>
          <a:p>
            <a:r>
              <a:rPr lang="sk-SK" sz="975" dirty="0"/>
              <a:t>v zdraví si len užite</a:t>
            </a:r>
          </a:p>
          <a:p>
            <a:r>
              <a:rPr lang="sk-SK" sz="975" dirty="0"/>
              <a:t>všetko, po čom túžite.</a:t>
            </a:r>
          </a:p>
        </p:txBody>
      </p:sp>
      <p:sp>
        <p:nvSpPr>
          <p:cNvPr id="9" name="Obdĺžnik 8"/>
          <p:cNvSpPr/>
          <p:nvPr/>
        </p:nvSpPr>
        <p:spPr>
          <a:xfrm>
            <a:off x="77102" y="5527419"/>
            <a:ext cx="3479483" cy="1193147"/>
          </a:xfrm>
          <a:prstGeom prst="rect">
            <a:avLst/>
          </a:prstGeom>
          <a:ln>
            <a:solidFill>
              <a:schemeClr val="accent1">
                <a:lumMod val="75000"/>
              </a:schemeClr>
            </a:solidFill>
          </a:ln>
        </p:spPr>
        <p:txBody>
          <a:bodyPr wrap="square">
            <a:spAutoFit/>
          </a:bodyPr>
          <a:lstStyle/>
          <a:p>
            <a:pPr algn="just" defTabSz="742950">
              <a:spcBef>
                <a:spcPct val="0"/>
              </a:spcBef>
              <a:defRPr/>
            </a:pPr>
            <a:r>
              <a:rPr lang="sk-SK" altLang="sk-SK" sz="894" b="1" u="sng" kern="0" dirty="0">
                <a:solidFill>
                  <a:srgbClr val="008080"/>
                </a:solidFill>
              </a:rPr>
              <a:t>Komenského kamarát</a:t>
            </a:r>
            <a:r>
              <a:rPr lang="sk-SK" altLang="sk-SK" sz="894" b="1" kern="0" dirty="0">
                <a:solidFill>
                  <a:srgbClr val="008080"/>
                </a:solidFill>
              </a:rPr>
              <a:t> </a:t>
            </a:r>
            <a:r>
              <a:rPr lang="sk-SK" altLang="sk-SK" sz="894" kern="0" dirty="0">
                <a:solidFill>
                  <a:srgbClr val="008080"/>
                </a:solidFill>
              </a:rPr>
              <a:t>– školský časopis pre voľný čas a oddych</a:t>
            </a:r>
          </a:p>
          <a:p>
            <a:pPr algn="just" defTabSz="742950">
              <a:spcBef>
                <a:spcPct val="0"/>
              </a:spcBef>
              <a:defRPr/>
            </a:pPr>
            <a:r>
              <a:rPr lang="sk-SK" altLang="sk-SK" sz="894" kern="0" dirty="0">
                <a:solidFill>
                  <a:srgbClr val="008080"/>
                </a:solidFill>
              </a:rPr>
              <a:t>Vydáva:  Základná škola,  Komenského ul.135/6, Medzilaborce</a:t>
            </a:r>
          </a:p>
          <a:p>
            <a:pPr algn="just" defTabSz="742950">
              <a:spcBef>
                <a:spcPct val="0"/>
              </a:spcBef>
              <a:defRPr/>
            </a:pPr>
            <a:r>
              <a:rPr lang="sk-SK" altLang="sk-SK" sz="894" kern="0" dirty="0">
                <a:solidFill>
                  <a:srgbClr val="008080"/>
                </a:solidFill>
              </a:rPr>
              <a:t>Vychádza od roku 1998 s periodicitou dvakrát ročne</a:t>
            </a:r>
          </a:p>
          <a:p>
            <a:pPr algn="just" defTabSz="742950">
              <a:spcBef>
                <a:spcPct val="0"/>
              </a:spcBef>
              <a:defRPr/>
            </a:pPr>
            <a:r>
              <a:rPr lang="sk-SK" altLang="sk-SK" sz="894" b="1" u="sng" kern="0" dirty="0">
                <a:solidFill>
                  <a:srgbClr val="008080"/>
                </a:solidFill>
              </a:rPr>
              <a:t>Redakčná rada :</a:t>
            </a:r>
            <a:r>
              <a:rPr lang="sk-SK" altLang="sk-SK" sz="894" kern="0" dirty="0">
                <a:solidFill>
                  <a:srgbClr val="008080"/>
                </a:solidFill>
              </a:rPr>
              <a:t>  Vladimíra </a:t>
            </a:r>
            <a:r>
              <a:rPr lang="sk-SK" altLang="sk-SK" sz="894" kern="0" dirty="0" err="1">
                <a:solidFill>
                  <a:srgbClr val="008080"/>
                </a:solidFill>
              </a:rPr>
              <a:t>Dimunová</a:t>
            </a:r>
            <a:r>
              <a:rPr lang="sk-SK" altLang="sk-SK" sz="894" kern="0" dirty="0">
                <a:solidFill>
                  <a:srgbClr val="008080"/>
                </a:solidFill>
              </a:rPr>
              <a:t>, Anna </a:t>
            </a:r>
            <a:r>
              <a:rPr lang="sk-SK" altLang="sk-SK" sz="894" kern="0" dirty="0" err="1">
                <a:solidFill>
                  <a:srgbClr val="008080"/>
                </a:solidFill>
              </a:rPr>
              <a:t>Tarčová</a:t>
            </a:r>
            <a:r>
              <a:rPr lang="sk-SK" altLang="sk-SK" sz="894" kern="0" dirty="0">
                <a:solidFill>
                  <a:srgbClr val="008080"/>
                </a:solidFill>
              </a:rPr>
              <a:t>, Simona </a:t>
            </a:r>
            <a:r>
              <a:rPr lang="sk-SK" altLang="sk-SK" sz="894" kern="0" dirty="0" err="1">
                <a:solidFill>
                  <a:srgbClr val="008080"/>
                </a:solidFill>
              </a:rPr>
              <a:t>Falisová</a:t>
            </a:r>
            <a:r>
              <a:rPr lang="sk-SK" altLang="sk-SK" sz="894" kern="0" dirty="0">
                <a:solidFill>
                  <a:srgbClr val="008080"/>
                </a:solidFill>
              </a:rPr>
              <a:t>,</a:t>
            </a:r>
          </a:p>
          <a:p>
            <a:pPr algn="just" defTabSz="742950">
              <a:spcBef>
                <a:spcPct val="0"/>
              </a:spcBef>
              <a:defRPr/>
            </a:pPr>
            <a:r>
              <a:rPr lang="sk-SK" altLang="sk-SK" sz="894" kern="0" dirty="0">
                <a:solidFill>
                  <a:srgbClr val="008080"/>
                </a:solidFill>
              </a:rPr>
              <a:t> Natália </a:t>
            </a:r>
            <a:r>
              <a:rPr lang="sk-SK" altLang="sk-SK" sz="894" kern="0" dirty="0" err="1">
                <a:solidFill>
                  <a:srgbClr val="008080"/>
                </a:solidFill>
              </a:rPr>
              <a:t>Žoltáková</a:t>
            </a:r>
            <a:r>
              <a:rPr lang="sk-SK" altLang="sk-SK" sz="894" kern="0" dirty="0">
                <a:solidFill>
                  <a:srgbClr val="008080"/>
                </a:solidFill>
              </a:rPr>
              <a:t>, Emma Suchá, Laura </a:t>
            </a:r>
            <a:r>
              <a:rPr lang="sk-SK" altLang="sk-SK" sz="894" kern="0" dirty="0" err="1">
                <a:solidFill>
                  <a:srgbClr val="008080"/>
                </a:solidFill>
              </a:rPr>
              <a:t>Mikitová</a:t>
            </a:r>
            <a:r>
              <a:rPr lang="sk-SK" altLang="sk-SK" sz="894" kern="0" dirty="0">
                <a:solidFill>
                  <a:srgbClr val="008080"/>
                </a:solidFill>
              </a:rPr>
              <a:t>, Diana </a:t>
            </a:r>
            <a:r>
              <a:rPr lang="sk-SK" altLang="sk-SK" sz="894" kern="0" dirty="0" err="1">
                <a:solidFill>
                  <a:srgbClr val="008080"/>
                </a:solidFill>
              </a:rPr>
              <a:t>Kiggyossyová</a:t>
            </a:r>
            <a:r>
              <a:rPr lang="sk-SK" altLang="sk-SK" sz="894" kern="0" dirty="0">
                <a:solidFill>
                  <a:srgbClr val="008080"/>
                </a:solidFill>
              </a:rPr>
              <a:t>, </a:t>
            </a:r>
          </a:p>
          <a:p>
            <a:pPr algn="just" defTabSz="742950">
              <a:spcBef>
                <a:spcPct val="0"/>
              </a:spcBef>
              <a:defRPr/>
            </a:pPr>
            <a:r>
              <a:rPr lang="sk-SK" altLang="sk-SK" sz="894" kern="0" dirty="0">
                <a:solidFill>
                  <a:srgbClr val="008080"/>
                </a:solidFill>
              </a:rPr>
              <a:t>Alex Gajdoš, Jakub </a:t>
            </a:r>
            <a:r>
              <a:rPr lang="sk-SK" altLang="sk-SK" sz="894" kern="0" dirty="0" err="1">
                <a:solidFill>
                  <a:srgbClr val="008080"/>
                </a:solidFill>
              </a:rPr>
              <a:t>Maliňak</a:t>
            </a:r>
            <a:r>
              <a:rPr lang="sk-SK" altLang="sk-SK" sz="894" kern="0" dirty="0">
                <a:solidFill>
                  <a:srgbClr val="008080"/>
                </a:solidFill>
              </a:rPr>
              <a:t>.</a:t>
            </a:r>
          </a:p>
          <a:p>
            <a:pPr algn="just" defTabSz="742950">
              <a:spcBef>
                <a:spcPct val="0"/>
              </a:spcBef>
              <a:defRPr/>
            </a:pPr>
            <a:r>
              <a:rPr lang="sk-SK" altLang="sk-SK" sz="894" kern="0" dirty="0">
                <a:solidFill>
                  <a:srgbClr val="008080"/>
                </a:solidFill>
              </a:rPr>
              <a:t>Vedúca mediálneho krúžku: PhDr. N. </a:t>
            </a:r>
            <a:r>
              <a:rPr lang="sk-SK" altLang="sk-SK" sz="894" kern="0" dirty="0" err="1">
                <a:solidFill>
                  <a:srgbClr val="008080"/>
                </a:solidFill>
              </a:rPr>
              <a:t>Hriseňková</a:t>
            </a:r>
            <a:endParaRPr lang="sk-SK" altLang="sk-SK" sz="894" kern="0" dirty="0">
              <a:solidFill>
                <a:srgbClr val="008080"/>
              </a:solidFill>
            </a:endParaRPr>
          </a:p>
          <a:p>
            <a:pPr algn="just" defTabSz="742950">
              <a:spcBef>
                <a:spcPct val="0"/>
              </a:spcBef>
              <a:defRPr/>
            </a:pPr>
            <a:r>
              <a:rPr lang="sk-SK" altLang="sk-SK" sz="894" kern="0" dirty="0">
                <a:solidFill>
                  <a:srgbClr val="008080"/>
                </a:solidFill>
              </a:rPr>
              <a:t>Zdroje: príspevky redakčnej rady, žiakov školy a internet</a:t>
            </a:r>
          </a:p>
        </p:txBody>
      </p:sp>
      <p:sp>
        <p:nvSpPr>
          <p:cNvPr id="11" name="Obdĺžnik 10"/>
          <p:cNvSpPr/>
          <p:nvPr/>
        </p:nvSpPr>
        <p:spPr>
          <a:xfrm>
            <a:off x="0" y="3371800"/>
            <a:ext cx="3169920" cy="505138"/>
          </a:xfrm>
          <a:prstGeom prst="rect">
            <a:avLst/>
          </a:prstGeom>
          <a:solidFill>
            <a:srgbClr val="E2E638"/>
          </a:solidFill>
        </p:spPr>
        <p:txBody>
          <a:bodyPr wrap="square">
            <a:spAutoFit/>
          </a:bodyPr>
          <a:lstStyle/>
          <a:p>
            <a:r>
              <a:rPr lang="sk-SK" sz="894" dirty="0">
                <a:latin typeface="Arial" panose="020B0604020202020204" pitchFamily="34" charset="0"/>
                <a:cs typeface="Arial" panose="020B0604020202020204" pitchFamily="34" charset="0"/>
              </a:rPr>
              <a:t>Nech sa všetka starosť zruší, nech zavládne pokoj v duši.</a:t>
            </a:r>
          </a:p>
          <a:p>
            <a:r>
              <a:rPr lang="sk-SK" sz="894" dirty="0">
                <a:latin typeface="Arial" panose="020B0604020202020204" pitchFamily="34" charset="0"/>
                <a:cs typeface="Arial" panose="020B0604020202020204" pitchFamily="34" charset="0"/>
              </a:rPr>
              <a:t>Čo bolelo, nech sa zhojí, čo tešilo, nech sa zdvojí.</a:t>
            </a:r>
          </a:p>
          <a:p>
            <a:r>
              <a:rPr lang="sk-SK" sz="894" dirty="0">
                <a:latin typeface="Arial" panose="020B0604020202020204" pitchFamily="34" charset="0"/>
                <a:cs typeface="Arial" panose="020B0604020202020204" pitchFamily="34" charset="0"/>
              </a:rPr>
              <a:t>Lásku šťastie, žiadne hádky, pohodu a krásne sviatky.</a:t>
            </a:r>
            <a:endParaRPr lang="sk-SK" sz="1463" dirty="0"/>
          </a:p>
        </p:txBody>
      </p:sp>
      <p:sp>
        <p:nvSpPr>
          <p:cNvPr id="12" name="Obdĺžnik 11"/>
          <p:cNvSpPr/>
          <p:nvPr/>
        </p:nvSpPr>
        <p:spPr>
          <a:xfrm>
            <a:off x="1629339" y="1903495"/>
            <a:ext cx="3071301" cy="642740"/>
          </a:xfrm>
          <a:prstGeom prst="rect">
            <a:avLst/>
          </a:prstGeom>
          <a:solidFill>
            <a:srgbClr val="66FFFF"/>
          </a:solidFill>
        </p:spPr>
        <p:txBody>
          <a:bodyPr wrap="square">
            <a:spAutoFit/>
          </a:bodyPr>
          <a:lstStyle/>
          <a:p>
            <a:r>
              <a:rPr lang="sk-SK" sz="894" dirty="0">
                <a:latin typeface="Arial" panose="020B0604020202020204" pitchFamily="34" charset="0"/>
                <a:cs typeface="Arial" panose="020B0604020202020204" pitchFamily="34" charset="0"/>
              </a:rPr>
              <a:t>Veľa šťastia v žiare svetiel stromčeka,</a:t>
            </a:r>
          </a:p>
          <a:p>
            <a:r>
              <a:rPr lang="sk-SK" sz="894" dirty="0">
                <a:latin typeface="Arial" panose="020B0604020202020204" pitchFamily="34" charset="0"/>
                <a:cs typeface="Arial" panose="020B0604020202020204" pitchFamily="34" charset="0"/>
              </a:rPr>
              <a:t>aby láska zavítala aj do Vášho domčeka.</a:t>
            </a:r>
          </a:p>
          <a:p>
            <a:r>
              <a:rPr lang="sk-SK" sz="894" dirty="0">
                <a:latin typeface="Arial" panose="020B0604020202020204" pitchFamily="34" charset="0"/>
                <a:cs typeface="Arial" panose="020B0604020202020204" pitchFamily="34" charset="0"/>
              </a:rPr>
              <a:t>Na Vianoce mnoho radosti, v novom roku žiadne starosti.</a:t>
            </a:r>
            <a:endParaRPr lang="sk-SK" sz="1463" dirty="0"/>
          </a:p>
        </p:txBody>
      </p:sp>
      <p:sp>
        <p:nvSpPr>
          <p:cNvPr id="13" name="Obdĺžnik 12"/>
          <p:cNvSpPr/>
          <p:nvPr/>
        </p:nvSpPr>
        <p:spPr>
          <a:xfrm>
            <a:off x="2349003" y="950835"/>
            <a:ext cx="2351637" cy="780342"/>
          </a:xfrm>
          <a:prstGeom prst="rect">
            <a:avLst/>
          </a:prstGeom>
          <a:solidFill>
            <a:srgbClr val="99FF33"/>
          </a:solidFill>
        </p:spPr>
        <p:txBody>
          <a:bodyPr wrap="square">
            <a:spAutoFit/>
          </a:bodyPr>
          <a:lstStyle/>
          <a:p>
            <a:r>
              <a:rPr lang="sk-SK" sz="894" b="1" dirty="0">
                <a:solidFill>
                  <a:srgbClr val="000000"/>
                </a:solidFill>
                <a:latin typeface="Arial" panose="020B0604020202020204" pitchFamily="34" charset="0"/>
                <a:cs typeface="Arial" panose="020B0604020202020204" pitchFamily="34" charset="0"/>
              </a:rPr>
              <a:t>Veľa šťastia v žiare svetiel stromčeka,</a:t>
            </a:r>
            <a:endParaRPr lang="sk-SK" sz="894" dirty="0">
              <a:solidFill>
                <a:srgbClr val="000000"/>
              </a:solidFill>
              <a:latin typeface="Arial" panose="020B0604020202020204" pitchFamily="34" charset="0"/>
              <a:cs typeface="Arial" panose="020B0604020202020204" pitchFamily="34" charset="0"/>
            </a:endParaRPr>
          </a:p>
          <a:p>
            <a:r>
              <a:rPr lang="sk-SK" sz="894" b="1" dirty="0">
                <a:solidFill>
                  <a:srgbClr val="000000"/>
                </a:solidFill>
                <a:latin typeface="Arial" panose="020B0604020202020204" pitchFamily="34" charset="0"/>
                <a:cs typeface="Arial" panose="020B0604020202020204" pitchFamily="34" charset="0"/>
              </a:rPr>
              <a:t>aby láska zavítala aj do Vášho domčeka.</a:t>
            </a:r>
            <a:endParaRPr lang="sk-SK" sz="894" dirty="0">
              <a:solidFill>
                <a:srgbClr val="000000"/>
              </a:solidFill>
              <a:latin typeface="Arial" panose="020B0604020202020204" pitchFamily="34" charset="0"/>
              <a:cs typeface="Arial" panose="020B0604020202020204" pitchFamily="34" charset="0"/>
            </a:endParaRPr>
          </a:p>
          <a:p>
            <a:r>
              <a:rPr lang="sk-SK" sz="894" b="1" dirty="0">
                <a:solidFill>
                  <a:srgbClr val="000000"/>
                </a:solidFill>
                <a:latin typeface="Arial" panose="020B0604020202020204" pitchFamily="34" charset="0"/>
                <a:cs typeface="Arial" panose="020B0604020202020204" pitchFamily="34" charset="0"/>
              </a:rPr>
              <a:t>Na Vianoce mnoho radosti,</a:t>
            </a:r>
          </a:p>
          <a:p>
            <a:r>
              <a:rPr lang="sk-SK" sz="894" b="1" dirty="0">
                <a:solidFill>
                  <a:srgbClr val="000000"/>
                </a:solidFill>
                <a:latin typeface="Arial" panose="020B0604020202020204" pitchFamily="34" charset="0"/>
                <a:cs typeface="Arial" panose="020B0604020202020204" pitchFamily="34" charset="0"/>
              </a:rPr>
              <a:t> v novom roku žiadne starosti.</a:t>
            </a:r>
            <a:endParaRPr lang="sk-SK" sz="1463" dirty="0"/>
          </a:p>
        </p:txBody>
      </p:sp>
      <p:sp>
        <p:nvSpPr>
          <p:cNvPr id="14" name="Obdĺžnik 13"/>
          <p:cNvSpPr/>
          <p:nvPr/>
        </p:nvSpPr>
        <p:spPr>
          <a:xfrm>
            <a:off x="1555419" y="2738932"/>
            <a:ext cx="3166620" cy="505138"/>
          </a:xfrm>
          <a:prstGeom prst="rect">
            <a:avLst/>
          </a:prstGeom>
          <a:solidFill>
            <a:srgbClr val="CC99FF"/>
          </a:solidFill>
        </p:spPr>
        <p:txBody>
          <a:bodyPr wrap="square">
            <a:spAutoFit/>
          </a:bodyPr>
          <a:lstStyle/>
          <a:p>
            <a:r>
              <a:rPr lang="sk-SK" sz="894" b="1" dirty="0">
                <a:solidFill>
                  <a:srgbClr val="000000"/>
                </a:solidFill>
                <a:latin typeface="Arial" panose="020B0604020202020204" pitchFamily="34" charset="0"/>
                <a:cs typeface="Arial" panose="020B0604020202020204" pitchFamily="34" charset="0"/>
              </a:rPr>
              <a:t>K Vianociam a Novému roku Vám prajeme</a:t>
            </a:r>
            <a:endParaRPr lang="sk-SK" sz="894" dirty="0">
              <a:solidFill>
                <a:srgbClr val="000000"/>
              </a:solidFill>
              <a:latin typeface="Arial" panose="020B0604020202020204" pitchFamily="34" charset="0"/>
              <a:cs typeface="Arial" panose="020B0604020202020204" pitchFamily="34" charset="0"/>
            </a:endParaRPr>
          </a:p>
          <a:p>
            <a:r>
              <a:rPr lang="sk-SK" sz="894" b="1" dirty="0">
                <a:solidFill>
                  <a:srgbClr val="000000"/>
                </a:solidFill>
                <a:latin typeface="Arial" panose="020B0604020202020204" pitchFamily="34" charset="0"/>
                <a:cs typeface="Arial" panose="020B0604020202020204" pitchFamily="34" charset="0"/>
              </a:rPr>
              <a:t>12 mesiacov šťastia, 52 týždňov zdravia a 365 dní lásky.</a:t>
            </a:r>
            <a:endParaRPr lang="sk-SK" sz="1463" dirty="0"/>
          </a:p>
        </p:txBody>
      </p:sp>
      <p:sp>
        <p:nvSpPr>
          <p:cNvPr id="15" name="Obdĺžnik 14"/>
          <p:cNvSpPr/>
          <p:nvPr/>
        </p:nvSpPr>
        <p:spPr>
          <a:xfrm>
            <a:off x="77102" y="961341"/>
            <a:ext cx="2152369" cy="780342"/>
          </a:xfrm>
          <a:prstGeom prst="rect">
            <a:avLst/>
          </a:prstGeom>
          <a:solidFill>
            <a:srgbClr val="99CCFF"/>
          </a:solidFill>
        </p:spPr>
        <p:txBody>
          <a:bodyPr wrap="square">
            <a:spAutoFit/>
          </a:bodyPr>
          <a:lstStyle/>
          <a:p>
            <a:r>
              <a:rPr lang="sk-SK" sz="894" b="1" dirty="0">
                <a:solidFill>
                  <a:srgbClr val="000000"/>
                </a:solidFill>
                <a:latin typeface="Arial" panose="020B0604020202020204" pitchFamily="34" charset="0"/>
                <a:cs typeface="Arial" panose="020B0604020202020204" pitchFamily="34" charset="0"/>
              </a:rPr>
              <a:t>Bohatý stôl, voňavú rybu, </a:t>
            </a:r>
          </a:p>
          <a:p>
            <a:r>
              <a:rPr lang="sk-SK" sz="894" b="1" dirty="0">
                <a:solidFill>
                  <a:srgbClr val="000000"/>
                </a:solidFill>
                <a:latin typeface="Arial" panose="020B0604020202020204" pitchFamily="34" charset="0"/>
                <a:cs typeface="Arial" panose="020B0604020202020204" pitchFamily="34" charset="0"/>
              </a:rPr>
              <a:t>sviatočná večera nech nemá chybu.</a:t>
            </a:r>
            <a:endParaRPr lang="sk-SK" sz="894" dirty="0">
              <a:solidFill>
                <a:srgbClr val="000000"/>
              </a:solidFill>
              <a:latin typeface="Arial" panose="020B0604020202020204" pitchFamily="34" charset="0"/>
              <a:cs typeface="Arial" panose="020B0604020202020204" pitchFamily="34" charset="0"/>
            </a:endParaRPr>
          </a:p>
          <a:p>
            <a:r>
              <a:rPr lang="sk-SK" sz="894" b="1" dirty="0">
                <a:solidFill>
                  <a:srgbClr val="000000"/>
                </a:solidFill>
                <a:latin typeface="Arial" panose="020B0604020202020204" pitchFamily="34" charset="0"/>
                <a:cs typeface="Arial" panose="020B0604020202020204" pitchFamily="34" charset="0"/>
              </a:rPr>
              <a:t>Nech sa splnia Vaše priania, </a:t>
            </a:r>
          </a:p>
          <a:p>
            <a:r>
              <a:rPr lang="sk-SK" sz="894" b="1" dirty="0">
                <a:solidFill>
                  <a:srgbClr val="000000"/>
                </a:solidFill>
                <a:latin typeface="Arial" panose="020B0604020202020204" pitchFamily="34" charset="0"/>
                <a:cs typeface="Arial" panose="020B0604020202020204" pitchFamily="34" charset="0"/>
              </a:rPr>
              <a:t>anjeli Vaše cesty chránia </a:t>
            </a:r>
          </a:p>
          <a:p>
            <a:r>
              <a:rPr lang="sk-SK" sz="894" b="1" dirty="0">
                <a:solidFill>
                  <a:srgbClr val="000000"/>
                </a:solidFill>
                <a:latin typeface="Arial" panose="020B0604020202020204" pitchFamily="34" charset="0"/>
                <a:cs typeface="Arial" panose="020B0604020202020204" pitchFamily="34" charset="0"/>
              </a:rPr>
              <a:t>a problémy sa Vás stránia.</a:t>
            </a:r>
            <a:endParaRPr lang="sk-SK" sz="1463" dirty="0"/>
          </a:p>
        </p:txBody>
      </p:sp>
      <p:sp>
        <p:nvSpPr>
          <p:cNvPr id="16" name="Obdĺžnik 15"/>
          <p:cNvSpPr/>
          <p:nvPr/>
        </p:nvSpPr>
        <p:spPr>
          <a:xfrm>
            <a:off x="552076" y="4062610"/>
            <a:ext cx="3636068" cy="367537"/>
          </a:xfrm>
          <a:prstGeom prst="rect">
            <a:avLst/>
          </a:prstGeom>
          <a:solidFill>
            <a:srgbClr val="CCFF99"/>
          </a:solidFill>
        </p:spPr>
        <p:txBody>
          <a:bodyPr wrap="square">
            <a:spAutoFit/>
          </a:bodyPr>
          <a:lstStyle/>
          <a:p>
            <a:r>
              <a:rPr lang="sk-SK" sz="894" b="1" dirty="0">
                <a:solidFill>
                  <a:srgbClr val="000000"/>
                </a:solidFill>
                <a:latin typeface="Arial" panose="020B0604020202020204" pitchFamily="34" charset="0"/>
                <a:cs typeface="Arial" panose="020B0604020202020204" pitchFamily="34" charset="0"/>
              </a:rPr>
              <a:t>Krásne sviatky vianočné, krásne čaro polnočné.</a:t>
            </a:r>
            <a:endParaRPr lang="sk-SK" sz="894" dirty="0">
              <a:solidFill>
                <a:srgbClr val="000000"/>
              </a:solidFill>
              <a:latin typeface="Arial" panose="020B0604020202020204" pitchFamily="34" charset="0"/>
              <a:cs typeface="Arial" panose="020B0604020202020204" pitchFamily="34" charset="0"/>
            </a:endParaRPr>
          </a:p>
          <a:p>
            <a:r>
              <a:rPr lang="sk-SK" sz="894" b="1" dirty="0">
                <a:solidFill>
                  <a:srgbClr val="000000"/>
                </a:solidFill>
                <a:latin typeface="Arial" panose="020B0604020202020204" pitchFamily="34" charset="0"/>
                <a:cs typeface="Arial" panose="020B0604020202020204" pitchFamily="34" charset="0"/>
              </a:rPr>
              <a:t>Na Silvestra pevný krok a s ním šťastný Nový rok.</a:t>
            </a:r>
            <a:endParaRPr lang="sk-SK" sz="1463" dirty="0"/>
          </a:p>
        </p:txBody>
      </p:sp>
      <p:sp>
        <p:nvSpPr>
          <p:cNvPr id="17" name="Obdĺžnik 16"/>
          <p:cNvSpPr/>
          <p:nvPr/>
        </p:nvSpPr>
        <p:spPr>
          <a:xfrm>
            <a:off x="2229471" y="4541160"/>
            <a:ext cx="2098834" cy="917944"/>
          </a:xfrm>
          <a:prstGeom prst="rect">
            <a:avLst/>
          </a:prstGeom>
          <a:solidFill>
            <a:srgbClr val="FF8989"/>
          </a:solidFill>
        </p:spPr>
        <p:txBody>
          <a:bodyPr wrap="square">
            <a:spAutoFit/>
          </a:bodyPr>
          <a:lstStyle/>
          <a:p>
            <a:r>
              <a:rPr lang="sk-SK" sz="894" b="1" dirty="0">
                <a:solidFill>
                  <a:srgbClr val="000000"/>
                </a:solidFill>
                <a:latin typeface="Arial" panose="020B0604020202020204" pitchFamily="34" charset="0"/>
                <a:cs typeface="Arial" panose="020B0604020202020204" pitchFamily="34" charset="0"/>
              </a:rPr>
              <a:t>Blížia sa tie krásne chvíle vianočné,</a:t>
            </a:r>
            <a:endParaRPr lang="sk-SK" sz="894" dirty="0">
              <a:solidFill>
                <a:srgbClr val="000000"/>
              </a:solidFill>
              <a:latin typeface="Arial" panose="020B0604020202020204" pitchFamily="34" charset="0"/>
              <a:cs typeface="Arial" panose="020B0604020202020204" pitchFamily="34" charset="0"/>
            </a:endParaRPr>
          </a:p>
          <a:p>
            <a:r>
              <a:rPr lang="sk-SK" sz="894" b="1" dirty="0">
                <a:solidFill>
                  <a:srgbClr val="000000"/>
                </a:solidFill>
                <a:latin typeface="Arial" panose="020B0604020202020204" pitchFamily="34" charset="0"/>
                <a:cs typeface="Arial" panose="020B0604020202020204" pitchFamily="34" charset="0"/>
              </a:rPr>
              <a:t>v láske, šťastí prežite ich spoločne.</a:t>
            </a:r>
            <a:endParaRPr lang="sk-SK" sz="894" dirty="0">
              <a:solidFill>
                <a:srgbClr val="000000"/>
              </a:solidFill>
              <a:latin typeface="Arial" panose="020B0604020202020204" pitchFamily="34" charset="0"/>
              <a:cs typeface="Arial" panose="020B0604020202020204" pitchFamily="34" charset="0"/>
            </a:endParaRPr>
          </a:p>
          <a:p>
            <a:r>
              <a:rPr lang="sk-SK" sz="894" b="1" dirty="0">
                <a:solidFill>
                  <a:srgbClr val="000000"/>
                </a:solidFill>
                <a:latin typeface="Arial" panose="020B0604020202020204" pitchFamily="34" charset="0"/>
                <a:cs typeface="Arial" panose="020B0604020202020204" pitchFamily="34" charset="0"/>
              </a:rPr>
              <a:t>Nie sú dôležité dary,</a:t>
            </a:r>
          </a:p>
          <a:p>
            <a:r>
              <a:rPr lang="sk-SK" sz="894" b="1" dirty="0">
                <a:solidFill>
                  <a:srgbClr val="000000"/>
                </a:solidFill>
                <a:latin typeface="Arial" panose="020B0604020202020204" pitchFamily="34" charset="0"/>
                <a:cs typeface="Arial" panose="020B0604020202020204" pitchFamily="34" charset="0"/>
              </a:rPr>
              <a:t> hlavne nech sa v novom roku darí.</a:t>
            </a:r>
            <a:endParaRPr lang="sk-SK" sz="1463" dirty="0"/>
          </a:p>
        </p:txBody>
      </p:sp>
      <p:pic>
        <p:nvPicPr>
          <p:cNvPr id="19" name="Obrázok 18"/>
          <p:cNvPicPr>
            <a:picLocks noChangeAspect="1"/>
          </p:cNvPicPr>
          <p:nvPr/>
        </p:nvPicPr>
        <p:blipFill>
          <a:blip r:embed="rId2">
            <a:duotone>
              <a:schemeClr val="accent1">
                <a:shade val="45000"/>
                <a:satMod val="135000"/>
              </a:schemeClr>
              <a:prstClr val="white"/>
            </a:duotone>
          </a:blip>
          <a:stretch>
            <a:fillRect/>
          </a:stretch>
        </p:blipFill>
        <p:spPr>
          <a:xfrm>
            <a:off x="3727761" y="5660593"/>
            <a:ext cx="920767" cy="1021048"/>
          </a:xfrm>
          <a:prstGeom prst="rect">
            <a:avLst/>
          </a:prstGeom>
        </p:spPr>
      </p:pic>
      <p:sp>
        <p:nvSpPr>
          <p:cNvPr id="20" name="BlokTextu 19"/>
          <p:cNvSpPr txBox="1"/>
          <p:nvPr/>
        </p:nvSpPr>
        <p:spPr>
          <a:xfrm>
            <a:off x="1071282" y="426062"/>
            <a:ext cx="2555442" cy="317459"/>
          </a:xfrm>
          <a:prstGeom prst="rect">
            <a:avLst/>
          </a:prstGeom>
          <a:noFill/>
          <a:ln>
            <a:solidFill>
              <a:schemeClr val="bg2">
                <a:lumMod val="75000"/>
              </a:schemeClr>
            </a:solidFill>
          </a:ln>
        </p:spPr>
        <p:txBody>
          <a:bodyPr wrap="square" rtlCol="0">
            <a:spAutoFit/>
          </a:bodyPr>
          <a:lstStyle/>
          <a:p>
            <a:r>
              <a:rPr lang="sk-SK" sz="1463" dirty="0"/>
              <a:t>10 tipov  na vianočné SMS-</a:t>
            </a:r>
            <a:r>
              <a:rPr lang="sk-SK" sz="1463" dirty="0" err="1"/>
              <a:t>ky</a:t>
            </a:r>
            <a:endParaRPr lang="sk-SK" sz="1463" dirty="0"/>
          </a:p>
        </p:txBody>
      </p:sp>
      <p:pic>
        <p:nvPicPr>
          <p:cNvPr id="8" name="Obrázok 7"/>
          <p:cNvPicPr>
            <a:picLocks noChangeAspect="1"/>
          </p:cNvPicPr>
          <p:nvPr/>
        </p:nvPicPr>
        <p:blipFill rotWithShape="1">
          <a:blip r:embed="rId3"/>
          <a:srcRect t="14104" b="3401"/>
          <a:stretch/>
        </p:blipFill>
        <p:spPr>
          <a:xfrm>
            <a:off x="5298981" y="2429301"/>
            <a:ext cx="4521433" cy="3029803"/>
          </a:xfrm>
          <a:prstGeom prst="rect">
            <a:avLst/>
          </a:prstGeom>
        </p:spPr>
      </p:pic>
    </p:spTree>
    <p:extLst>
      <p:ext uri="{BB962C8B-B14F-4D97-AF65-F5344CB8AC3E}">
        <p14:creationId xmlns:p14="http://schemas.microsoft.com/office/powerpoint/2010/main" val="1316457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2278016" y="139984"/>
            <a:ext cx="655544"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- 2 -</a:t>
            </a:r>
          </a:p>
        </p:txBody>
      </p:sp>
      <p:sp>
        <p:nvSpPr>
          <p:cNvPr id="5" name="BlokTextu 4"/>
          <p:cNvSpPr txBox="1"/>
          <p:nvPr/>
        </p:nvSpPr>
        <p:spPr>
          <a:xfrm>
            <a:off x="6874391" y="139984"/>
            <a:ext cx="644618"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- 15 -</a:t>
            </a:r>
          </a:p>
        </p:txBody>
      </p:sp>
      <p:sp>
        <p:nvSpPr>
          <p:cNvPr id="6" name="BlokTextu 5"/>
          <p:cNvSpPr txBox="1"/>
          <p:nvPr/>
        </p:nvSpPr>
        <p:spPr>
          <a:xfrm>
            <a:off x="245828" y="4295873"/>
            <a:ext cx="4337517" cy="2418034"/>
          </a:xfrm>
          <a:prstGeom prst="rect">
            <a:avLst/>
          </a:prstGeom>
          <a:noFill/>
          <a:ln>
            <a:solidFill>
              <a:srgbClr val="7030A0"/>
            </a:solidFill>
          </a:ln>
        </p:spPr>
        <p:txBody>
          <a:bodyPr wrap="square" rtlCol="0">
            <a:spAutoFit/>
          </a:bodyPr>
          <a:lstStyle/>
          <a:p>
            <a:r>
              <a:rPr lang="sk-SK" sz="975" b="1" u="sng" dirty="0">
                <a:latin typeface="Arial" panose="020B0604020202020204" pitchFamily="34" charset="0"/>
                <a:cs typeface="Arial" panose="020B0604020202020204" pitchFamily="34" charset="0"/>
              </a:rPr>
              <a:t>Obsah vydania:</a:t>
            </a:r>
          </a:p>
          <a:p>
            <a:endParaRPr lang="sk-SK" sz="975" b="1" u="sng" dirty="0">
              <a:latin typeface="Arial" panose="020B0604020202020204" pitchFamily="34" charset="0"/>
              <a:cs typeface="Arial" panose="020B0604020202020204" pitchFamily="34" charset="0"/>
            </a:endParaRPr>
          </a:p>
          <a:p>
            <a:r>
              <a:rPr lang="sk-SK" sz="975" dirty="0">
                <a:latin typeface="Arial" panose="020B0604020202020204" pitchFamily="34" charset="0"/>
                <a:cs typeface="Arial" panose="020B0604020202020204" pitchFamily="34" charset="0"/>
              </a:rPr>
              <a:t> Príhovor redakčnej rady....................................................................str.2</a:t>
            </a:r>
          </a:p>
          <a:p>
            <a:r>
              <a:rPr lang="sk-SK" sz="975" dirty="0">
                <a:latin typeface="Arial" panose="020B0604020202020204" pitchFamily="34" charset="0"/>
                <a:cs typeface="Arial" panose="020B0604020202020204" pitchFamily="34" charset="0"/>
              </a:rPr>
              <a:t> Vianoce v nás a okolo nás.............................................................. .str.3</a:t>
            </a:r>
          </a:p>
          <a:p>
            <a:r>
              <a:rPr lang="sk-SK" sz="975" dirty="0">
                <a:latin typeface="Arial" panose="020B0604020202020204" pitchFamily="34" charset="0"/>
                <a:cs typeface="Arial" panose="020B0604020202020204" pitchFamily="34" charset="0"/>
              </a:rPr>
              <a:t>10 faktov o Vianociach, ktoré ste možno nevedeli.............................str.4</a:t>
            </a:r>
          </a:p>
          <a:p>
            <a:r>
              <a:rPr lang="sk-SK" sz="975" dirty="0">
                <a:latin typeface="Arial" panose="020B0604020202020204" pitchFamily="34" charset="0"/>
                <a:cs typeface="Arial" panose="020B0604020202020204" pitchFamily="34" charset="0"/>
              </a:rPr>
              <a:t> Niečo o štátnych sviatkoch.............................................................. .str.5</a:t>
            </a:r>
          </a:p>
          <a:p>
            <a:r>
              <a:rPr lang="sk-SK" sz="975" dirty="0">
                <a:latin typeface="Arial" panose="020B0604020202020204" pitchFamily="34" charset="0"/>
                <a:cs typeface="Arial" panose="020B0604020202020204" pitchFamily="34" charset="0"/>
              </a:rPr>
              <a:t> Rozhovor s bývalými žiakmi – Petrom a Denisom </a:t>
            </a:r>
            <a:r>
              <a:rPr lang="sk-SK" sz="975" dirty="0" err="1">
                <a:latin typeface="Arial" panose="020B0604020202020204" pitchFamily="34" charset="0"/>
                <a:cs typeface="Arial" panose="020B0604020202020204" pitchFamily="34" charset="0"/>
              </a:rPr>
              <a:t>Zjatikovými</a:t>
            </a:r>
            <a:r>
              <a:rPr lang="sk-SK" sz="975" dirty="0">
                <a:latin typeface="Arial" panose="020B0604020202020204" pitchFamily="34" charset="0"/>
                <a:cs typeface="Arial" panose="020B0604020202020204" pitchFamily="34" charset="0"/>
              </a:rPr>
              <a:t>........ .str.6-7</a:t>
            </a:r>
          </a:p>
          <a:p>
            <a:r>
              <a:rPr lang="sk-SK" sz="975" dirty="0">
                <a:latin typeface="Arial" panose="020B0604020202020204" pitchFamily="34" charset="0"/>
                <a:cs typeface="Arial" panose="020B0604020202020204" pitchFamily="34" charset="0"/>
              </a:rPr>
              <a:t> Navštívil nás olympionik Matej Tóth..................................................str.8-9</a:t>
            </a:r>
          </a:p>
          <a:p>
            <a:r>
              <a:rPr lang="sk-SK" sz="975" dirty="0">
                <a:latin typeface="Arial" panose="020B0604020202020204" pitchFamily="34" charset="0"/>
                <a:cs typeface="Arial" panose="020B0604020202020204" pitchFamily="34" charset="0"/>
              </a:rPr>
              <a:t> M. </a:t>
            </a:r>
            <a:r>
              <a:rPr lang="sk-SK" sz="975" dirty="0" err="1">
                <a:latin typeface="Arial" panose="020B0604020202020204" pitchFamily="34" charset="0"/>
                <a:cs typeface="Arial" panose="020B0604020202020204" pitchFamily="34" charset="0"/>
              </a:rPr>
              <a:t>Komanický</a:t>
            </a:r>
            <a:r>
              <a:rPr lang="sk-SK" sz="975" dirty="0">
                <a:latin typeface="Arial" panose="020B0604020202020204" pitchFamily="34" charset="0"/>
                <a:cs typeface="Arial" panose="020B0604020202020204" pitchFamily="34" charset="0"/>
              </a:rPr>
              <a:t> – Prečo potraviny nepatria do koša............................str.10</a:t>
            </a:r>
          </a:p>
          <a:p>
            <a:r>
              <a:rPr lang="sk-SK" sz="975" dirty="0">
                <a:latin typeface="Arial" panose="020B0604020202020204" pitchFamily="34" charset="0"/>
                <a:cs typeface="Arial" panose="020B0604020202020204" pitchFamily="34" charset="0"/>
              </a:rPr>
              <a:t> R. </a:t>
            </a:r>
            <a:r>
              <a:rPr lang="sk-SK" sz="975" dirty="0" err="1">
                <a:latin typeface="Arial" panose="020B0604020202020204" pitchFamily="34" charset="0"/>
                <a:cs typeface="Arial" panose="020B0604020202020204" pitchFamily="34" charset="0"/>
              </a:rPr>
              <a:t>Pukáč</a:t>
            </a:r>
            <a:r>
              <a:rPr lang="sk-SK" sz="975" dirty="0">
                <a:latin typeface="Arial" panose="020B0604020202020204" pitchFamily="34" charset="0"/>
                <a:cs typeface="Arial" panose="020B0604020202020204" pitchFamily="34" charset="0"/>
              </a:rPr>
              <a:t> – Americký sen...................................................................str.11</a:t>
            </a:r>
          </a:p>
          <a:p>
            <a:r>
              <a:rPr lang="sk-SK" sz="975" dirty="0">
                <a:latin typeface="Arial" panose="020B0604020202020204" pitchFamily="34" charset="0"/>
                <a:cs typeface="Arial" panose="020B0604020202020204" pitchFamily="34" charset="0"/>
              </a:rPr>
              <a:t> Vlastná tvorba....................................................................................str.12</a:t>
            </a:r>
          </a:p>
          <a:p>
            <a:pPr lvl="0"/>
            <a:r>
              <a:rPr lang="sk-SK" sz="975" dirty="0">
                <a:solidFill>
                  <a:prstClr val="black"/>
                </a:solidFill>
                <a:latin typeface="Arial" panose="020B0604020202020204" pitchFamily="34" charset="0"/>
                <a:cs typeface="Arial" panose="020B0604020202020204" pitchFamily="34" charset="0"/>
              </a:rPr>
              <a:t> Receptár na vianočné menu od pána učiteľa </a:t>
            </a:r>
            <a:r>
              <a:rPr lang="sk-SK" sz="975" dirty="0" err="1">
                <a:solidFill>
                  <a:prstClr val="black"/>
                </a:solidFill>
                <a:latin typeface="Arial" panose="020B0604020202020204" pitchFamily="34" charset="0"/>
                <a:cs typeface="Arial" panose="020B0604020202020204" pitchFamily="34" charset="0"/>
              </a:rPr>
              <a:t>Iľaša</a:t>
            </a:r>
            <a:r>
              <a:rPr lang="sk-SK" sz="975" dirty="0">
                <a:solidFill>
                  <a:prstClr val="black"/>
                </a:solidFill>
                <a:latin typeface="Arial" panose="020B0604020202020204" pitchFamily="34" charset="0"/>
                <a:cs typeface="Arial" panose="020B0604020202020204" pitchFamily="34" charset="0"/>
              </a:rPr>
              <a:t>............................str.13</a:t>
            </a:r>
          </a:p>
          <a:p>
            <a:pPr lvl="0"/>
            <a:r>
              <a:rPr lang="sk-SK" sz="975" dirty="0">
                <a:solidFill>
                  <a:prstClr val="black"/>
                </a:solidFill>
                <a:latin typeface="Arial" panose="020B0604020202020204" pitchFamily="34" charset="0"/>
                <a:cs typeface="Arial" panose="020B0604020202020204" pitchFamily="34" charset="0"/>
              </a:rPr>
              <a:t> Zasmejte sa.......................................................................................str.14</a:t>
            </a:r>
          </a:p>
          <a:p>
            <a:pPr lvl="0"/>
            <a:r>
              <a:rPr lang="sk-SK" sz="975" dirty="0">
                <a:solidFill>
                  <a:prstClr val="black"/>
                </a:solidFill>
                <a:latin typeface="Arial" panose="020B0604020202020204" pitchFamily="34" charset="0"/>
                <a:cs typeface="Arial" panose="020B0604020202020204" pitchFamily="34" charset="0"/>
              </a:rPr>
              <a:t> Pre krížovkárov..................................................................................str.15</a:t>
            </a:r>
          </a:p>
          <a:p>
            <a:r>
              <a:rPr lang="sk-SK" sz="1463" dirty="0"/>
              <a:t> </a:t>
            </a:r>
            <a:r>
              <a:rPr lang="sk-SK" sz="975" dirty="0">
                <a:latin typeface="Arial" panose="020B0604020202020204" pitchFamily="34" charset="0"/>
                <a:cs typeface="Arial" panose="020B0604020202020204" pitchFamily="34" charset="0"/>
              </a:rPr>
              <a:t>10 tipov na vianočné SMS-</a:t>
            </a:r>
            <a:r>
              <a:rPr lang="sk-SK" sz="975" dirty="0" err="1">
                <a:latin typeface="Arial" panose="020B0604020202020204" pitchFamily="34" charset="0"/>
                <a:cs typeface="Arial" panose="020B0604020202020204" pitchFamily="34" charset="0"/>
              </a:rPr>
              <a:t>ky</a:t>
            </a:r>
            <a:r>
              <a:rPr lang="sk-SK" sz="975" dirty="0">
                <a:latin typeface="Arial" panose="020B0604020202020204" pitchFamily="34" charset="0"/>
                <a:cs typeface="Arial" panose="020B0604020202020204" pitchFamily="34" charset="0"/>
              </a:rPr>
              <a:t>............................................................str.16</a:t>
            </a:r>
          </a:p>
        </p:txBody>
      </p:sp>
      <p:pic>
        <p:nvPicPr>
          <p:cNvPr id="2" name="Obrázok 1"/>
          <p:cNvPicPr>
            <a:picLocks noChangeAspect="1"/>
          </p:cNvPicPr>
          <p:nvPr/>
        </p:nvPicPr>
        <p:blipFill>
          <a:blip r:embed="rId2"/>
          <a:stretch>
            <a:fillRect/>
          </a:stretch>
        </p:blipFill>
        <p:spPr>
          <a:xfrm>
            <a:off x="5562566" y="809909"/>
            <a:ext cx="3912886" cy="2257181"/>
          </a:xfrm>
          <a:prstGeom prst="rect">
            <a:avLst/>
          </a:prstGeom>
        </p:spPr>
      </p:pic>
      <p:sp>
        <p:nvSpPr>
          <p:cNvPr id="3" name="BlokTextu 2"/>
          <p:cNvSpPr txBox="1"/>
          <p:nvPr/>
        </p:nvSpPr>
        <p:spPr>
          <a:xfrm>
            <a:off x="1447456" y="598781"/>
            <a:ext cx="1830468" cy="242374"/>
          </a:xfrm>
          <a:prstGeom prst="rect">
            <a:avLst/>
          </a:prstGeom>
          <a:noFill/>
        </p:spPr>
        <p:txBody>
          <a:bodyPr wrap="square" rtlCol="0">
            <a:spAutoFit/>
          </a:bodyPr>
          <a:lstStyle/>
          <a:p>
            <a:r>
              <a:rPr lang="sk-SK" sz="975" dirty="0">
                <a:latin typeface="Arial" panose="020B0604020202020204" pitchFamily="34" charset="0"/>
                <a:cs typeface="Arial" panose="020B0604020202020204" pitchFamily="34" charset="0"/>
              </a:rPr>
              <a:t>Príhovor redakčnej rady</a:t>
            </a:r>
          </a:p>
        </p:txBody>
      </p:sp>
      <p:pic>
        <p:nvPicPr>
          <p:cNvPr id="7" name="Obrázok 6"/>
          <p:cNvPicPr>
            <a:picLocks noChangeAspect="1"/>
          </p:cNvPicPr>
          <p:nvPr/>
        </p:nvPicPr>
        <p:blipFill>
          <a:blip r:embed="rId3"/>
          <a:stretch>
            <a:fillRect/>
          </a:stretch>
        </p:blipFill>
        <p:spPr>
          <a:xfrm>
            <a:off x="7754541" y="4163773"/>
            <a:ext cx="2151459" cy="1657975"/>
          </a:xfrm>
          <a:prstGeom prst="rect">
            <a:avLst/>
          </a:prstGeom>
          <a:ln>
            <a:solidFill>
              <a:schemeClr val="bg2">
                <a:lumMod val="75000"/>
              </a:schemeClr>
            </a:solidFill>
          </a:ln>
        </p:spPr>
      </p:pic>
      <p:sp>
        <p:nvSpPr>
          <p:cNvPr id="10" name="BlokTextu 9"/>
          <p:cNvSpPr txBox="1"/>
          <p:nvPr/>
        </p:nvSpPr>
        <p:spPr>
          <a:xfrm>
            <a:off x="5607839" y="3353821"/>
            <a:ext cx="1798721" cy="261610"/>
          </a:xfrm>
          <a:prstGeom prst="rect">
            <a:avLst/>
          </a:prstGeom>
          <a:noFill/>
        </p:spPr>
        <p:txBody>
          <a:bodyPr wrap="square" rtlCol="0">
            <a:spAutoFit/>
          </a:bodyPr>
          <a:lstStyle/>
          <a:p>
            <a:r>
              <a:rPr lang="sk-SK" sz="1100" dirty="0"/>
              <a:t>anglická krížovka</a:t>
            </a:r>
          </a:p>
        </p:txBody>
      </p:sp>
      <p:sp>
        <p:nvSpPr>
          <p:cNvPr id="11" name="BlokTextu 10"/>
          <p:cNvSpPr txBox="1"/>
          <p:nvPr/>
        </p:nvSpPr>
        <p:spPr>
          <a:xfrm>
            <a:off x="7960435" y="3456809"/>
            <a:ext cx="1853703" cy="261610"/>
          </a:xfrm>
          <a:prstGeom prst="rect">
            <a:avLst/>
          </a:prstGeom>
          <a:noFill/>
        </p:spPr>
        <p:txBody>
          <a:bodyPr wrap="square" rtlCol="0">
            <a:spAutoFit/>
          </a:bodyPr>
          <a:lstStyle/>
          <a:p>
            <a:r>
              <a:rPr lang="sk-SK" sz="1100" dirty="0"/>
              <a:t>nemecká krížovka</a:t>
            </a:r>
          </a:p>
        </p:txBody>
      </p:sp>
      <p:pic>
        <p:nvPicPr>
          <p:cNvPr id="14" name="Obrázok 13"/>
          <p:cNvPicPr>
            <a:picLocks noChangeAspect="1"/>
          </p:cNvPicPr>
          <p:nvPr/>
        </p:nvPicPr>
        <p:blipFill rotWithShape="1">
          <a:blip r:embed="rId4"/>
          <a:srcRect b="4535"/>
          <a:stretch/>
        </p:blipFill>
        <p:spPr>
          <a:xfrm>
            <a:off x="5186149" y="3846915"/>
            <a:ext cx="2576944" cy="2869158"/>
          </a:xfrm>
          <a:prstGeom prst="rect">
            <a:avLst/>
          </a:prstGeom>
          <a:ln>
            <a:solidFill>
              <a:schemeClr val="bg2">
                <a:lumMod val="75000"/>
              </a:schemeClr>
            </a:solidFill>
          </a:ln>
        </p:spPr>
      </p:pic>
      <p:sp>
        <p:nvSpPr>
          <p:cNvPr id="8" name="BlokTextu 7"/>
          <p:cNvSpPr txBox="1"/>
          <p:nvPr/>
        </p:nvSpPr>
        <p:spPr>
          <a:xfrm>
            <a:off x="6074709" y="504955"/>
            <a:ext cx="1679832" cy="261610"/>
          </a:xfrm>
          <a:prstGeom prst="rect">
            <a:avLst/>
          </a:prstGeom>
          <a:noFill/>
        </p:spPr>
        <p:txBody>
          <a:bodyPr wrap="square" rtlCol="0">
            <a:spAutoFit/>
          </a:bodyPr>
          <a:lstStyle/>
          <a:p>
            <a:r>
              <a:rPr lang="sk-SK" sz="1100" dirty="0"/>
              <a:t>Pre krížovkárov</a:t>
            </a:r>
          </a:p>
        </p:txBody>
      </p:sp>
      <p:sp>
        <p:nvSpPr>
          <p:cNvPr id="9" name="Obdĺžnik 8"/>
          <p:cNvSpPr/>
          <p:nvPr/>
        </p:nvSpPr>
        <p:spPr>
          <a:xfrm>
            <a:off x="142035" y="1014691"/>
            <a:ext cx="4441310" cy="3107646"/>
          </a:xfrm>
          <a:prstGeom prst="rect">
            <a:avLst/>
          </a:prstGeom>
        </p:spPr>
        <p:txBody>
          <a:bodyPr wrap="square">
            <a:spAutoFit/>
          </a:bodyPr>
          <a:lstStyle/>
          <a:p>
            <a:pPr algn="just"/>
            <a:r>
              <a:rPr lang="sk-SK" altLang="sk-SK" sz="1100" dirty="0">
                <a:latin typeface="Arial" panose="020B0604020202020204" pitchFamily="34" charset="0"/>
                <a:ea typeface="ＭＳ Ｐゴシック" panose="020B0600070205080204" pitchFamily="34" charset="-128"/>
              </a:rPr>
              <a:t>Milí čitatelia,</a:t>
            </a:r>
          </a:p>
          <a:p>
            <a:pPr algn="just"/>
            <a:r>
              <a:rPr lang="sk-SK" altLang="sk-SK" sz="1100" dirty="0">
                <a:latin typeface="Arial" panose="020B0604020202020204" pitchFamily="34" charset="0"/>
                <a:ea typeface="ＭＳ Ｐゴシック" panose="020B0600070205080204" pitchFamily="34" charset="-128"/>
              </a:rPr>
              <a:t> po polročnej odmlke opäť držíte v rukách nový výtlačok nášho školského časopisu Komenského kamarát, ktorý v tomto roku „oslávi“ neuveriteľné  20. výročie od svojho vzniku. Máloktorej škole sa podarí vydávať časopis v pravidelných intervaloch takú dlhú dobu. To, že náš KK stále vychádza, je výsledkom práce všetkých zanietených „mladých redaktorov“, ale aj učiteľov, ktorí vždy podporovali kreatívnu činnosť svojich zverencov. V Komenského kamarátovi sa vystriedalo v priebehu </a:t>
            </a:r>
            <a:r>
              <a:rPr lang="sk-SK" altLang="sk-SK" sz="1100" dirty="0" err="1">
                <a:latin typeface="Arial" panose="020B0604020202020204" pitchFamily="34" charset="0"/>
                <a:ea typeface="ＭＳ Ｐゴシック" panose="020B0600070205080204" pitchFamily="34" charset="-128"/>
              </a:rPr>
              <a:t>dvadsaťročia</a:t>
            </a:r>
            <a:r>
              <a:rPr lang="sk-SK" altLang="sk-SK" sz="1100" dirty="0">
                <a:latin typeface="Arial" panose="020B0604020202020204" pitchFamily="34" charset="0"/>
                <a:ea typeface="ＭＳ Ｐゴシック" panose="020B0600070205080204" pitchFamily="34" charset="-128"/>
              </a:rPr>
              <a:t> mnoho redakčných rád. Všetkým bývalým i súčasným redaktorom i prispievateľom patrí úprimné poďakovanie. Tento školský rok je jubilejný nielen pre náš časopis, ale aj pre školu, ktorá si pripomenie 55. výročie od svojho založenia. Pri tejto príležitosti sa určite dočkáme mnohých zaujímavých a atraktívnych podujatí. </a:t>
            </a:r>
          </a:p>
          <a:p>
            <a:pPr algn="just"/>
            <a:r>
              <a:rPr lang="sk-SK" altLang="sk-SK" sz="1100" dirty="0">
                <a:latin typeface="Arial" panose="020B0604020202020204" pitchFamily="34" charset="0"/>
                <a:ea typeface="ＭＳ Ｐゴシック" panose="020B0600070205080204" pitchFamily="34" charset="-128"/>
              </a:rPr>
              <a:t>V tomto čísle školského časopisu nájdete rôzne rubriky. Namixovali sme ich tak, aby si všetci čitatelia prišli na svoje. Dúfame, že budete naďalej našimi dobrými a vernými čitateľmi. </a:t>
            </a:r>
          </a:p>
          <a:p>
            <a:pPr algn="just"/>
            <a:r>
              <a:rPr lang="sk-SK" altLang="sk-SK" sz="894" dirty="0">
                <a:solidFill>
                  <a:prstClr val="black"/>
                </a:solidFill>
                <a:latin typeface="Arial" panose="020B0604020202020204" pitchFamily="34" charset="0"/>
                <a:ea typeface="ＭＳ Ｐゴシック" panose="020B0600070205080204" pitchFamily="34" charset="-128"/>
              </a:rPr>
              <a:t> </a:t>
            </a:r>
            <a:r>
              <a:rPr lang="sk-SK" altLang="sk-SK" sz="894" b="1" dirty="0">
                <a:solidFill>
                  <a:prstClr val="black"/>
                </a:solidFill>
                <a:latin typeface="Arial" panose="020B0604020202020204" pitchFamily="34" charset="0"/>
                <a:ea typeface="ＭＳ Ｐゴシック" panose="020B0600070205080204" pitchFamily="34" charset="-128"/>
              </a:rPr>
              <a:t>Želáme vám krásne a požehnané Vianoce </a:t>
            </a:r>
            <a:r>
              <a:rPr lang="sk-SK" altLang="sk-SK" sz="894" b="1" dirty="0">
                <a:solidFill>
                  <a:srgbClr val="FF0000"/>
                </a:solidFill>
                <a:latin typeface="Arial" panose="020B0604020202020204" pitchFamily="34" charset="0"/>
                <a:ea typeface="ＭＳ Ｐゴシック" panose="020B0600070205080204" pitchFamily="34" charset="-128"/>
              </a:rPr>
              <a:t>♥♥♥♥   </a:t>
            </a:r>
            <a:r>
              <a:rPr lang="sk-SK" altLang="sk-SK" sz="894" b="1" dirty="0">
                <a:latin typeface="Arial" panose="020B0604020202020204" pitchFamily="34" charset="0"/>
                <a:ea typeface="ＭＳ Ｐゴシック" panose="020B0600070205080204" pitchFamily="34" charset="-128"/>
              </a:rPr>
              <a:t>Redakčná rada</a:t>
            </a:r>
            <a:endParaRPr lang="sk-SK" sz="894" b="1" dirty="0"/>
          </a:p>
        </p:txBody>
      </p:sp>
    </p:spTree>
    <p:extLst>
      <p:ext uri="{BB962C8B-B14F-4D97-AF65-F5344CB8AC3E}">
        <p14:creationId xmlns:p14="http://schemas.microsoft.com/office/powerpoint/2010/main" val="21239278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ázok 8"/>
          <p:cNvPicPr>
            <a:picLocks noChangeAspect="1"/>
          </p:cNvPicPr>
          <p:nvPr/>
        </p:nvPicPr>
        <p:blipFill>
          <a:blip r:embed="rId2">
            <a:duotone>
              <a:schemeClr val="accent6">
                <a:shade val="45000"/>
                <a:satMod val="135000"/>
              </a:schemeClr>
              <a:prstClr val="white"/>
            </a:duotone>
          </a:blip>
          <a:stretch>
            <a:fillRect/>
          </a:stretch>
        </p:blipFill>
        <p:spPr>
          <a:xfrm>
            <a:off x="5090615" y="407244"/>
            <a:ext cx="4815385" cy="6450756"/>
          </a:xfrm>
          <a:prstGeom prst="rect">
            <a:avLst/>
          </a:prstGeom>
          <a:noFill/>
        </p:spPr>
      </p:pic>
      <p:sp>
        <p:nvSpPr>
          <p:cNvPr id="4" name="Obdĺžnik 3"/>
          <p:cNvSpPr/>
          <p:nvPr/>
        </p:nvSpPr>
        <p:spPr>
          <a:xfrm>
            <a:off x="5784399" y="1434917"/>
            <a:ext cx="3414192" cy="4555093"/>
          </a:xfrm>
          <a:prstGeom prst="rect">
            <a:avLst/>
          </a:prstGeom>
          <a:solidFill>
            <a:srgbClr val="CCFF99"/>
          </a:solidFill>
        </p:spPr>
        <p:txBody>
          <a:bodyPr wrap="square">
            <a:spAutoFit/>
          </a:bodyPr>
          <a:lstStyle/>
          <a:p>
            <a:pPr algn="just"/>
            <a:r>
              <a:rPr lang="sk-SK" sz="1000" dirty="0">
                <a:latin typeface="Arial" panose="020B0604020202020204" pitchFamily="34" charset="0"/>
                <a:cs typeface="Arial" panose="020B0604020202020204" pitchFamily="34" charset="0"/>
              </a:rPr>
              <a:t>Po minulé roky k nám prichádzali skôr pokojne a nenápadne. V dnešnej dobe veľkých nákupných centier a hypermarketov  sa ich príchod s veľkou </a:t>
            </a:r>
            <a:r>
              <a:rPr lang="sk-SK" sz="1000" dirty="0" err="1">
                <a:latin typeface="Arial" panose="020B0604020202020204" pitchFamily="34" charset="0"/>
                <a:cs typeface="Arial" panose="020B0604020202020204" pitchFamily="34" charset="0"/>
              </a:rPr>
              <a:t>okazalosťou</a:t>
            </a:r>
            <a:r>
              <a:rPr lang="sk-SK" sz="1000" dirty="0">
                <a:latin typeface="Arial" panose="020B0604020202020204" pitchFamily="34" charset="0"/>
                <a:cs typeface="Arial" panose="020B0604020202020204" pitchFamily="34" charset="0"/>
              </a:rPr>
              <a:t> hlási takmer dva mesiace vopred.  Reklamná a mediálna bublina okolo najkrajších sviatkov v roku prekrýva to najdôležitejšie – podstata Vianoc nie je o materiálnych veciach od výmyslu sveta, ale je o vnútornej rovnováhe medzi duchovnými i hmotnými hodnotami človeka. Najkrajšie sviatky roka sa k nám opäť blížia. Radostné, čarovné, bohaté, pokojné, láskyplné.....Iba jediné sviatky v roku majú toľko prívlastkov. Niet vari krajších sviatkov. Na Vianociach sú krásne už samotné prípravy. V rodinách, v ktorých je láska a porozumenie, má celé vianočné obdobie svojské čaro. Už len tradičné pozeranie rozprávok, ako sú Mrázik, Tri oriešky pre Popolušku či </a:t>
            </a:r>
            <a:r>
              <a:rPr lang="sk-SK" sz="1000" dirty="0" err="1">
                <a:latin typeface="Arial" panose="020B0604020202020204" pitchFamily="34" charset="0"/>
                <a:cs typeface="Arial" panose="020B0604020202020204" pitchFamily="34" charset="0"/>
              </a:rPr>
              <a:t>Perinbaba</a:t>
            </a:r>
            <a:r>
              <a:rPr lang="sk-SK" sz="1000" dirty="0">
                <a:latin typeface="Arial" panose="020B0604020202020204" pitchFamily="34" charset="0"/>
                <a:cs typeface="Arial" panose="020B0604020202020204" pitchFamily="34" charset="0"/>
              </a:rPr>
              <a:t>, dodáva nevšedný pocit celej rodine.</a:t>
            </a:r>
            <a:br>
              <a:rPr lang="sk-SK" sz="1000" dirty="0">
                <a:latin typeface="Arial" panose="020B0604020202020204" pitchFamily="34" charset="0"/>
                <a:cs typeface="Arial" panose="020B0604020202020204" pitchFamily="34" charset="0"/>
              </a:rPr>
            </a:br>
            <a:r>
              <a:rPr lang="sk-SK" sz="1000" dirty="0">
                <a:latin typeface="Arial" panose="020B0604020202020204" pitchFamily="34" charset="0"/>
                <a:cs typeface="Arial" panose="020B0604020202020204" pitchFamily="34" charset="0"/>
              </a:rPr>
              <a:t>Snažíme sa svojim blízkym pripraviť čo najviac radostí a prekvapení. Tajomstvá pri chystaní darčekov vyvolávajú sladké napätie a netrpezlivé očakávanie. Zdobí sa vianočný stromček, odvšadiaľ je cítiť vôňu škorice, pomarančov a sladkých dobrôt, na každom kroku počúvame vianočné melódie a koledy... Je to príjemný čas. Už len pomyslenie, že veľký deň „D“ nám pomaly ale iste klope na dvere, v nás vyvoláva radostnú náladu. Aj keď to niektorí nedávame najavo, každý z nás sa niekde vo svojom vnútri aspoň trochu teší na tieto sviatky. Vianoce sú sviatkami lásky a pokoja. Preto by sa mal každý snažiť nájsť čas na svoju rodinu, na blízkych ľudí v svojom okolí a prejaviť im náklonnosť. </a:t>
            </a:r>
          </a:p>
        </p:txBody>
      </p:sp>
      <p:pic>
        <p:nvPicPr>
          <p:cNvPr id="2" name="Obrázok 1"/>
          <p:cNvPicPr>
            <a:picLocks noChangeAspect="1"/>
          </p:cNvPicPr>
          <p:nvPr/>
        </p:nvPicPr>
        <p:blipFill>
          <a:blip r:embed="rId3"/>
          <a:stretch>
            <a:fillRect/>
          </a:stretch>
        </p:blipFill>
        <p:spPr>
          <a:xfrm>
            <a:off x="6636312" y="1034806"/>
            <a:ext cx="1590051" cy="262532"/>
          </a:xfrm>
          <a:prstGeom prst="rect">
            <a:avLst/>
          </a:prstGeom>
        </p:spPr>
      </p:pic>
      <p:sp>
        <p:nvSpPr>
          <p:cNvPr id="3" name="BlokTextu 2"/>
          <p:cNvSpPr txBox="1"/>
          <p:nvPr/>
        </p:nvSpPr>
        <p:spPr>
          <a:xfrm>
            <a:off x="7198237" y="202444"/>
            <a:ext cx="568138"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- 3 -</a:t>
            </a:r>
          </a:p>
        </p:txBody>
      </p:sp>
      <p:sp>
        <p:nvSpPr>
          <p:cNvPr id="5" name="BlokTextu 4"/>
          <p:cNvSpPr txBox="1"/>
          <p:nvPr/>
        </p:nvSpPr>
        <p:spPr>
          <a:xfrm>
            <a:off x="229076" y="847343"/>
            <a:ext cx="1507751" cy="861774"/>
          </a:xfrm>
          <a:prstGeom prst="rect">
            <a:avLst/>
          </a:prstGeom>
          <a:noFill/>
        </p:spPr>
        <p:txBody>
          <a:bodyPr wrap="square" rtlCol="0">
            <a:spAutoFit/>
          </a:bodyPr>
          <a:lstStyle/>
          <a:p>
            <a:r>
              <a:rPr lang="sk-SK" sz="1000" dirty="0"/>
              <a:t>Štyri etapy života muža:</a:t>
            </a:r>
          </a:p>
          <a:p>
            <a:pPr marL="278606" indent="-278606">
              <a:buAutoNum type="arabicPeriod"/>
            </a:pPr>
            <a:r>
              <a:rPr lang="sk-SK" sz="1000" dirty="0"/>
              <a:t>Veríš na Mikuláša</a:t>
            </a:r>
          </a:p>
          <a:p>
            <a:pPr marL="278606" indent="-278606">
              <a:buAutoNum type="arabicPeriod"/>
            </a:pPr>
            <a:r>
              <a:rPr lang="sk-SK" sz="1000" dirty="0"/>
              <a:t>Neveríš na Mikuláša</a:t>
            </a:r>
          </a:p>
          <a:p>
            <a:pPr marL="278606" indent="-278606">
              <a:buAutoNum type="arabicPeriod"/>
            </a:pPr>
            <a:r>
              <a:rPr lang="sk-SK" sz="1000" dirty="0"/>
              <a:t>Robíš Mikuláša</a:t>
            </a:r>
          </a:p>
          <a:p>
            <a:pPr marL="278606" indent="-278606">
              <a:buAutoNum type="arabicPeriod"/>
            </a:pPr>
            <a:r>
              <a:rPr lang="sk-SK" sz="1000" dirty="0"/>
              <a:t>Vyzeráš ako Mikuláš</a:t>
            </a:r>
          </a:p>
        </p:txBody>
      </p:sp>
      <p:sp>
        <p:nvSpPr>
          <p:cNvPr id="6" name="BlokTextu 5"/>
          <p:cNvSpPr txBox="1"/>
          <p:nvPr/>
        </p:nvSpPr>
        <p:spPr>
          <a:xfrm>
            <a:off x="0" y="1965000"/>
            <a:ext cx="4796398" cy="707886"/>
          </a:xfrm>
          <a:prstGeom prst="rect">
            <a:avLst/>
          </a:prstGeom>
          <a:noFill/>
        </p:spPr>
        <p:txBody>
          <a:bodyPr wrap="square" rtlCol="0">
            <a:spAutoFit/>
          </a:bodyPr>
          <a:lstStyle/>
          <a:p>
            <a:r>
              <a:rPr lang="sk-SK" sz="1000" dirty="0"/>
              <a:t>„Pán riaditeľ, môžete mi dať zajtra voľno?“ pýta sa v práci zamestnanec. „Manželka chce, aby som jej pomohol s vianočným upratovaním.“</a:t>
            </a:r>
          </a:p>
          <a:p>
            <a:r>
              <a:rPr lang="sk-SK" sz="1000" dirty="0"/>
              <a:t>„Z takého dôvodu vám predsa nebudem dávať voľno!“ rozčuľuje sa riaditeľ.</a:t>
            </a:r>
          </a:p>
          <a:p>
            <a:r>
              <a:rPr lang="sk-SK" sz="1000" dirty="0"/>
              <a:t>„Ďakujem,“ vydýchne si zamestnanec. „Vedel som, že je na vás spoľahnutie.“</a:t>
            </a:r>
          </a:p>
        </p:txBody>
      </p:sp>
      <p:sp>
        <p:nvSpPr>
          <p:cNvPr id="7" name="BlokTextu 6"/>
          <p:cNvSpPr txBox="1"/>
          <p:nvPr/>
        </p:nvSpPr>
        <p:spPr>
          <a:xfrm>
            <a:off x="1736767" y="1034806"/>
            <a:ext cx="2494448" cy="400110"/>
          </a:xfrm>
          <a:prstGeom prst="rect">
            <a:avLst/>
          </a:prstGeom>
          <a:noFill/>
        </p:spPr>
        <p:txBody>
          <a:bodyPr wrap="square" rtlCol="0">
            <a:spAutoFit/>
          </a:bodyPr>
          <a:lstStyle/>
          <a:p>
            <a:r>
              <a:rPr lang="sk-SK" sz="1000" dirty="0"/>
              <a:t>- </a:t>
            </a:r>
            <a:r>
              <a:rPr lang="sk-SK" sz="1000" dirty="0" err="1"/>
              <a:t>Mamiii</a:t>
            </a:r>
            <a:r>
              <a:rPr lang="sk-SK" sz="1000" dirty="0"/>
              <a:t>, ja by som chcela na Vianoce psa...</a:t>
            </a:r>
          </a:p>
          <a:p>
            <a:r>
              <a:rPr lang="sk-SK" sz="1000" dirty="0"/>
              <a:t>- Nevymýšľaj! Bude kapor ako každý rok!</a:t>
            </a:r>
          </a:p>
        </p:txBody>
      </p:sp>
      <p:sp>
        <p:nvSpPr>
          <p:cNvPr id="8" name="BlokTextu 7"/>
          <p:cNvSpPr txBox="1"/>
          <p:nvPr/>
        </p:nvSpPr>
        <p:spPr>
          <a:xfrm>
            <a:off x="661007" y="2727709"/>
            <a:ext cx="3441607" cy="707886"/>
          </a:xfrm>
          <a:prstGeom prst="rect">
            <a:avLst/>
          </a:prstGeom>
          <a:noFill/>
        </p:spPr>
        <p:txBody>
          <a:bodyPr wrap="square" rtlCol="0">
            <a:spAutoFit/>
          </a:bodyPr>
          <a:lstStyle/>
          <a:p>
            <a:r>
              <a:rPr lang="sk-SK" sz="1000" dirty="0"/>
              <a:t>V televízii hovorili, že každý, kto vyrazí na cesty v tomto počasí, by mal mať so sebou reťaze, lopatu, deku, rozmrazovač, ťažné lano, baterku, hever a náhradné koleso. No, vyzeral som ráno v električke ako debil...</a:t>
            </a:r>
          </a:p>
        </p:txBody>
      </p:sp>
      <p:sp>
        <p:nvSpPr>
          <p:cNvPr id="10" name="BlokTextu 9"/>
          <p:cNvSpPr txBox="1"/>
          <p:nvPr/>
        </p:nvSpPr>
        <p:spPr>
          <a:xfrm>
            <a:off x="188469" y="3468566"/>
            <a:ext cx="2928097" cy="553998"/>
          </a:xfrm>
          <a:prstGeom prst="rect">
            <a:avLst/>
          </a:prstGeom>
          <a:noFill/>
        </p:spPr>
        <p:txBody>
          <a:bodyPr wrap="square" rtlCol="0">
            <a:spAutoFit/>
          </a:bodyPr>
          <a:lstStyle/>
          <a:p>
            <a:pPr algn="just"/>
            <a:r>
              <a:rPr lang="sk-SK" sz="1000" dirty="0"/>
              <a:t>Dve blondínky sa túlajú po lese už vyše 4 hodiny. Odrazu jedna povie: „Už som unavená, kašlime na to, zoberme aj ten neozdobený.“</a:t>
            </a:r>
          </a:p>
        </p:txBody>
      </p:sp>
      <p:sp>
        <p:nvSpPr>
          <p:cNvPr id="11" name="BlokTextu 10"/>
          <p:cNvSpPr txBox="1"/>
          <p:nvPr/>
        </p:nvSpPr>
        <p:spPr>
          <a:xfrm>
            <a:off x="1410304" y="4003897"/>
            <a:ext cx="3265910" cy="400110"/>
          </a:xfrm>
          <a:prstGeom prst="rect">
            <a:avLst/>
          </a:prstGeom>
          <a:noFill/>
        </p:spPr>
        <p:txBody>
          <a:bodyPr wrap="square" rtlCol="0">
            <a:spAutoFit/>
          </a:bodyPr>
          <a:lstStyle/>
          <a:p>
            <a:r>
              <a:rPr lang="sk-SK" sz="894" dirty="0"/>
              <a:t>- </a:t>
            </a:r>
            <a:r>
              <a:rPr lang="sk-SK" sz="1000" dirty="0"/>
              <a:t>Kam pôjdu na Vianoce bohatí a kam chudobní?</a:t>
            </a:r>
          </a:p>
          <a:p>
            <a:r>
              <a:rPr lang="sk-SK" sz="1000" dirty="0"/>
              <a:t>- Bohatí na Vianočné ostrovy a chudobní na vianočnú omšu.</a:t>
            </a:r>
          </a:p>
        </p:txBody>
      </p:sp>
      <p:sp>
        <p:nvSpPr>
          <p:cNvPr id="12" name="BlokTextu 11"/>
          <p:cNvSpPr txBox="1"/>
          <p:nvPr/>
        </p:nvSpPr>
        <p:spPr>
          <a:xfrm>
            <a:off x="82847" y="4508451"/>
            <a:ext cx="4413996" cy="861774"/>
          </a:xfrm>
          <a:prstGeom prst="rect">
            <a:avLst/>
          </a:prstGeom>
          <a:noFill/>
        </p:spPr>
        <p:txBody>
          <a:bodyPr wrap="square" rtlCol="0">
            <a:spAutoFit/>
          </a:bodyPr>
          <a:lstStyle/>
          <a:p>
            <a:pPr algn="just"/>
            <a:r>
              <a:rPr lang="sk-SK" sz="1000" dirty="0"/>
              <a:t>Malý Miško píše Ježiškovi, čo by chcel na Vianoce pod stromček: Chcel by som sánky, nové značkové lyže, bicykel, kolobežku, kolieskové korčule, korčule na ľad, snowboard, počítač, psíka, </a:t>
            </a:r>
            <a:r>
              <a:rPr lang="sk-SK" sz="1000" dirty="0" err="1"/>
              <a:t>playstation</a:t>
            </a:r>
            <a:r>
              <a:rPr lang="sk-SK" sz="1000" dirty="0"/>
              <a:t>, autíčko na diaľkové ovládanie, štyri 3D hry do počítača, nové hodinky, LCD televízor...a veľa iných vecí, ale keďže som skromný, tak tie ďalšie už nemusia byť.</a:t>
            </a:r>
          </a:p>
        </p:txBody>
      </p:sp>
      <p:sp>
        <p:nvSpPr>
          <p:cNvPr id="13" name="BlokTextu 12"/>
          <p:cNvSpPr txBox="1"/>
          <p:nvPr/>
        </p:nvSpPr>
        <p:spPr>
          <a:xfrm>
            <a:off x="82846" y="5553945"/>
            <a:ext cx="4413997" cy="553998"/>
          </a:xfrm>
          <a:prstGeom prst="rect">
            <a:avLst/>
          </a:prstGeom>
          <a:noFill/>
        </p:spPr>
        <p:txBody>
          <a:bodyPr wrap="square" rtlCol="0">
            <a:spAutoFit/>
          </a:bodyPr>
          <a:lstStyle/>
          <a:p>
            <a:r>
              <a:rPr lang="sk-SK" sz="1000" dirty="0"/>
              <a:t>„</a:t>
            </a:r>
            <a:r>
              <a:rPr lang="sk-SK" sz="1000" dirty="0" err="1"/>
              <a:t>Oci</a:t>
            </a:r>
            <a:r>
              <a:rPr lang="sk-SK" sz="1000" dirty="0"/>
              <a:t>, naozaj mi ten iPad priniesol Ježiško?“ pýta sa Jožko otca.</a:t>
            </a:r>
          </a:p>
          <a:p>
            <a:r>
              <a:rPr lang="sk-SK" sz="1000" dirty="0"/>
              <a:t>„Ale samozrejme, čo ťa to napadlo?“</a:t>
            </a:r>
          </a:p>
          <a:p>
            <a:r>
              <a:rPr lang="sk-SK" sz="1000" dirty="0"/>
              <a:t>„No, že vonku pred domovými dverami stojí nejaký chlapík a chce tretiu splátku.“</a:t>
            </a:r>
          </a:p>
        </p:txBody>
      </p:sp>
      <p:sp>
        <p:nvSpPr>
          <p:cNvPr id="14" name="BlokTextu 13"/>
          <p:cNvSpPr txBox="1"/>
          <p:nvPr/>
        </p:nvSpPr>
        <p:spPr>
          <a:xfrm>
            <a:off x="91890" y="6291664"/>
            <a:ext cx="4579840" cy="267446"/>
          </a:xfrm>
          <a:prstGeom prst="rect">
            <a:avLst/>
          </a:prstGeom>
          <a:noFill/>
        </p:spPr>
        <p:txBody>
          <a:bodyPr wrap="square" rtlCol="0">
            <a:spAutoFit/>
          </a:bodyPr>
          <a:lstStyle/>
          <a:p>
            <a:r>
              <a:rPr lang="sk-SK" sz="1138" dirty="0"/>
              <a:t>A na záver eskimácka múdrosť: Nikdy nejedz žltý sneh!!!</a:t>
            </a:r>
          </a:p>
        </p:txBody>
      </p:sp>
      <p:sp>
        <p:nvSpPr>
          <p:cNvPr id="15" name="BlokTextu 14"/>
          <p:cNvSpPr txBox="1"/>
          <p:nvPr/>
        </p:nvSpPr>
        <p:spPr>
          <a:xfrm>
            <a:off x="2062778" y="176412"/>
            <a:ext cx="1028839"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- 14 -</a:t>
            </a:r>
          </a:p>
        </p:txBody>
      </p:sp>
      <p:sp>
        <p:nvSpPr>
          <p:cNvPr id="16" name="BlokTextu 15"/>
          <p:cNvSpPr txBox="1"/>
          <p:nvPr/>
        </p:nvSpPr>
        <p:spPr>
          <a:xfrm>
            <a:off x="1714975" y="540371"/>
            <a:ext cx="1376642" cy="317459"/>
          </a:xfrm>
          <a:prstGeom prst="rect">
            <a:avLst/>
          </a:prstGeom>
          <a:noFill/>
        </p:spPr>
        <p:txBody>
          <a:bodyPr wrap="square" rtlCol="0">
            <a:spAutoFit/>
          </a:bodyPr>
          <a:lstStyle/>
          <a:p>
            <a:r>
              <a:rPr lang="sk-SK" sz="1463" b="1" dirty="0"/>
              <a:t>Zasmejte sa</a:t>
            </a:r>
          </a:p>
        </p:txBody>
      </p:sp>
    </p:spTree>
    <p:extLst>
      <p:ext uri="{BB962C8B-B14F-4D97-AF65-F5344CB8AC3E}">
        <p14:creationId xmlns:p14="http://schemas.microsoft.com/office/powerpoint/2010/main" val="28360769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2316406" y="130047"/>
            <a:ext cx="688322"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- 4 -</a:t>
            </a:r>
          </a:p>
        </p:txBody>
      </p:sp>
      <p:sp>
        <p:nvSpPr>
          <p:cNvPr id="5" name="Obdĺžnik 4"/>
          <p:cNvSpPr/>
          <p:nvPr/>
        </p:nvSpPr>
        <p:spPr>
          <a:xfrm>
            <a:off x="27889" y="3356863"/>
            <a:ext cx="4904313" cy="1935145"/>
          </a:xfrm>
          <a:prstGeom prst="rect">
            <a:avLst/>
          </a:prstGeom>
        </p:spPr>
        <p:txBody>
          <a:bodyPr wrap="square">
            <a:spAutoFit/>
          </a:bodyPr>
          <a:lstStyle/>
          <a:p>
            <a:pPr marL="139303" indent="-139303">
              <a:buFont typeface="Wingdings" panose="05000000000000000000" pitchFamily="2" charset="2"/>
              <a:buChar char="v"/>
            </a:pPr>
            <a:r>
              <a:rPr lang="sk-SK" sz="1100" dirty="0">
                <a:solidFill>
                  <a:prstClr val="black"/>
                </a:solidFill>
              </a:rPr>
              <a:t>V Portoriku dáva každé dieťa pod svoju posteľ trávu pre ťavy a ráno tam namiesto trávy nájde darčeky.</a:t>
            </a:r>
          </a:p>
          <a:p>
            <a:pPr lvl="0"/>
            <a:endParaRPr lang="sk-SK" sz="975" dirty="0">
              <a:solidFill>
                <a:prstClr val="black"/>
              </a:solidFill>
            </a:endParaRPr>
          </a:p>
          <a:p>
            <a:pPr marL="139303" indent="-139303" algn="just">
              <a:buFont typeface="Wingdings" panose="05000000000000000000" pitchFamily="2" charset="2"/>
              <a:buChar char="v"/>
            </a:pPr>
            <a:r>
              <a:rPr lang="sk-SK" sz="1100" dirty="0">
                <a:solidFill>
                  <a:prstClr val="black"/>
                </a:solidFill>
              </a:rPr>
              <a:t>V Dánsku začínajú Vianoce zdobením adventných vencov, na ktorých sú 4 sviečky. Na rozdiel od našich sviečok, tie ich znamenajú 4 etapy ľudského života – detstvo, mladosť, dospelosť a starobu. Dáni na darčekoch nešetria a kupujú ich s niekoľkomesačným predstihom. Dbajú na to, aby darček poukazoval na niektorú cnosť, alebo, naopak, vadu obdarovaného.</a:t>
            </a:r>
          </a:p>
          <a:p>
            <a:pPr lvl="0" algn="just"/>
            <a:endParaRPr lang="sk-SK" sz="1100" dirty="0">
              <a:solidFill>
                <a:prstClr val="black"/>
              </a:solidFill>
            </a:endParaRPr>
          </a:p>
          <a:p>
            <a:pPr marL="139303" indent="-139303">
              <a:buFont typeface="Wingdings" panose="05000000000000000000" pitchFamily="2" charset="2"/>
              <a:buChar char="v"/>
            </a:pPr>
            <a:r>
              <a:rPr lang="sk-SK" sz="1100" dirty="0">
                <a:solidFill>
                  <a:prstClr val="black"/>
                </a:solidFill>
              </a:rPr>
              <a:t>Najväčším vianočným darom v histórii bola Socha slobody, ktorú v roku 1886 venovali Francúzi Američanom.</a:t>
            </a:r>
          </a:p>
        </p:txBody>
      </p:sp>
      <p:sp>
        <p:nvSpPr>
          <p:cNvPr id="6" name="Obdĺžnik 5"/>
          <p:cNvSpPr/>
          <p:nvPr/>
        </p:nvSpPr>
        <p:spPr>
          <a:xfrm>
            <a:off x="65626" y="1529259"/>
            <a:ext cx="4855627" cy="1915909"/>
          </a:xfrm>
          <a:prstGeom prst="rect">
            <a:avLst/>
          </a:prstGeom>
        </p:spPr>
        <p:txBody>
          <a:bodyPr wrap="square">
            <a:spAutoFit/>
          </a:bodyPr>
          <a:lstStyle/>
          <a:p>
            <a:pPr marL="139303" indent="-139303" algn="just">
              <a:buFont typeface="Wingdings" panose="05000000000000000000" pitchFamily="2" charset="2"/>
              <a:buChar char="v"/>
            </a:pPr>
            <a:r>
              <a:rPr lang="sk-SK" sz="1100" dirty="0">
                <a:solidFill>
                  <a:prstClr val="black"/>
                </a:solidFill>
              </a:rPr>
              <a:t>Prečo sú farbami Vianoc červená, zelená a zlatá? Zelená je symbolom života a znovuzrodenia. Je zastúpená stromčekom a imelom. Červená odkazuje na krv Kristovu, červené jablko na sviatočnom stole je spojené s Adamom a Evou. Zlatá je symbolom svetla a hviezd.</a:t>
            </a:r>
          </a:p>
          <a:p>
            <a:pPr lvl="0" algn="just"/>
            <a:endParaRPr lang="sk-SK" sz="975" dirty="0">
              <a:solidFill>
                <a:prstClr val="black"/>
              </a:solidFill>
            </a:endParaRPr>
          </a:p>
          <a:p>
            <a:pPr marL="139303" indent="-139303">
              <a:buFont typeface="Wingdings" panose="05000000000000000000" pitchFamily="2" charset="2"/>
              <a:buChar char="v"/>
            </a:pPr>
            <a:r>
              <a:rPr lang="sk-SK" sz="1100" dirty="0">
                <a:solidFill>
                  <a:prstClr val="black"/>
                </a:solidFill>
              </a:rPr>
              <a:t>Nóri platia v novembri iba polovicu daní, aby mali viac peňazí na prípravu Vianoc.</a:t>
            </a:r>
          </a:p>
          <a:p>
            <a:pPr lvl="0"/>
            <a:endParaRPr lang="sk-SK" sz="1100" dirty="0">
              <a:solidFill>
                <a:prstClr val="black"/>
              </a:solidFill>
            </a:endParaRPr>
          </a:p>
          <a:p>
            <a:pPr marL="139303" indent="-139303">
              <a:buFont typeface="Wingdings" panose="05000000000000000000" pitchFamily="2" charset="2"/>
              <a:buChar char="v"/>
            </a:pPr>
            <a:r>
              <a:rPr lang="sk-SK" sz="1100" dirty="0">
                <a:solidFill>
                  <a:prstClr val="black"/>
                </a:solidFill>
              </a:rPr>
              <a:t>Na Novom Zélande počas vianočných a veľkonočných sviatkov nepúšťajú v televízii reklamy.</a:t>
            </a:r>
          </a:p>
          <a:p>
            <a:pPr marL="139303" indent="-139303">
              <a:buFont typeface="Wingdings" panose="05000000000000000000" pitchFamily="2" charset="2"/>
              <a:buChar char="v"/>
            </a:pPr>
            <a:endParaRPr lang="sk-SK" sz="975" dirty="0">
              <a:solidFill>
                <a:prstClr val="black"/>
              </a:solidFill>
            </a:endParaRPr>
          </a:p>
        </p:txBody>
      </p:sp>
      <p:sp>
        <p:nvSpPr>
          <p:cNvPr id="7" name="Obdĺžnik 6"/>
          <p:cNvSpPr/>
          <p:nvPr/>
        </p:nvSpPr>
        <p:spPr>
          <a:xfrm>
            <a:off x="40158" y="5337311"/>
            <a:ext cx="4953000" cy="1107996"/>
          </a:xfrm>
          <a:prstGeom prst="rect">
            <a:avLst/>
          </a:prstGeom>
        </p:spPr>
        <p:txBody>
          <a:bodyPr>
            <a:spAutoFit/>
          </a:bodyPr>
          <a:lstStyle/>
          <a:p>
            <a:pPr marL="139303" indent="-139303">
              <a:buFont typeface="Wingdings" panose="05000000000000000000" pitchFamily="2" charset="2"/>
              <a:buChar char="v"/>
            </a:pPr>
            <a:r>
              <a:rPr lang="sk-SK" sz="1100" dirty="0">
                <a:solidFill>
                  <a:prstClr val="black"/>
                </a:solidFill>
              </a:rPr>
              <a:t>V Austrálii majú deti leto. Vianočná večera býva často pod holým nebom. Stromčeky majú umelé a večeru sprevádzajú farebné balóniky a množstvo vianočných pozdravov.</a:t>
            </a:r>
          </a:p>
          <a:p>
            <a:pPr lvl="0"/>
            <a:endParaRPr lang="sk-SK" sz="1100" dirty="0">
              <a:solidFill>
                <a:prstClr val="black"/>
              </a:solidFill>
            </a:endParaRPr>
          </a:p>
          <a:p>
            <a:pPr marL="139303" indent="-139303">
              <a:buFont typeface="Wingdings" panose="05000000000000000000" pitchFamily="2" charset="2"/>
              <a:buChar char="v"/>
            </a:pPr>
            <a:r>
              <a:rPr lang="sk-SK" sz="1100" dirty="0">
                <a:solidFill>
                  <a:prstClr val="black"/>
                </a:solidFill>
              </a:rPr>
              <a:t>Španieli oslavujú Vianoce tancom a spevom. Svoj temperament nezaprú ani pri večeri. Tá trvá takmer do rána.</a:t>
            </a:r>
          </a:p>
        </p:txBody>
      </p:sp>
      <p:pic>
        <p:nvPicPr>
          <p:cNvPr id="8" name="Obrázok 7"/>
          <p:cNvPicPr>
            <a:picLocks noChangeAspect="1"/>
          </p:cNvPicPr>
          <p:nvPr/>
        </p:nvPicPr>
        <p:blipFill>
          <a:blip r:embed="rId2"/>
          <a:stretch>
            <a:fillRect/>
          </a:stretch>
        </p:blipFill>
        <p:spPr>
          <a:xfrm>
            <a:off x="1121056" y="443063"/>
            <a:ext cx="2833361" cy="262532"/>
          </a:xfrm>
          <a:prstGeom prst="rect">
            <a:avLst/>
          </a:prstGeom>
        </p:spPr>
      </p:pic>
      <p:sp>
        <p:nvSpPr>
          <p:cNvPr id="11" name="Obdĺžnik 10"/>
          <p:cNvSpPr/>
          <p:nvPr/>
        </p:nvSpPr>
        <p:spPr>
          <a:xfrm>
            <a:off x="65626" y="817345"/>
            <a:ext cx="4953000" cy="600164"/>
          </a:xfrm>
          <a:prstGeom prst="rect">
            <a:avLst/>
          </a:prstGeom>
        </p:spPr>
        <p:txBody>
          <a:bodyPr>
            <a:spAutoFit/>
          </a:bodyPr>
          <a:lstStyle/>
          <a:p>
            <a:pPr marL="139303" indent="-139303">
              <a:buFont typeface="Wingdings" panose="05000000000000000000" pitchFamily="2" charset="2"/>
              <a:buChar char="v"/>
            </a:pPr>
            <a:r>
              <a:rPr lang="sk-SK" sz="1100" dirty="0"/>
              <a:t>Najznámejšiu vianočnú pieseň Tichá noc, svätá noc napísal kňaz </a:t>
            </a:r>
            <a:r>
              <a:rPr lang="sk-SK" sz="1100" dirty="0" err="1"/>
              <a:t>Joseph</a:t>
            </a:r>
            <a:r>
              <a:rPr lang="sk-SK" sz="1100" dirty="0"/>
              <a:t> </a:t>
            </a:r>
            <a:r>
              <a:rPr lang="sk-SK" sz="1100" dirty="0" err="1"/>
              <a:t>Mohr</a:t>
            </a:r>
            <a:r>
              <a:rPr lang="sk-SK" sz="1100" dirty="0"/>
              <a:t> pôvodne ako báseň. Zhudobnil ju učiteľ </a:t>
            </a:r>
            <a:r>
              <a:rPr lang="sk-SK" sz="1100" dirty="0">
                <a:solidFill>
                  <a:prstClr val="black"/>
                </a:solidFill>
              </a:rPr>
              <a:t> Franz </a:t>
            </a:r>
            <a:r>
              <a:rPr lang="sk-SK" sz="1100" dirty="0" err="1">
                <a:solidFill>
                  <a:prstClr val="black"/>
                </a:solidFill>
              </a:rPr>
              <a:t>Gruber</a:t>
            </a:r>
            <a:r>
              <a:rPr lang="sk-SK" sz="1100" dirty="0">
                <a:solidFill>
                  <a:prstClr val="black"/>
                </a:solidFill>
              </a:rPr>
              <a:t>. Stalo sa to </a:t>
            </a:r>
            <a:r>
              <a:rPr lang="sk-SK" sz="1100" dirty="0"/>
              <a:t>v rakúskej dedinke </a:t>
            </a:r>
            <a:r>
              <a:rPr lang="sk-SK" sz="1100" dirty="0" err="1"/>
              <a:t>Obersdorf</a:t>
            </a:r>
            <a:r>
              <a:rPr lang="sk-SK" sz="1100" dirty="0"/>
              <a:t>.  Dnes ju spievajú ľudia na celom svete v 300 jazykoch. </a:t>
            </a:r>
          </a:p>
        </p:txBody>
      </p:sp>
      <p:sp>
        <p:nvSpPr>
          <p:cNvPr id="12" name="BlokTextu 11"/>
          <p:cNvSpPr txBox="1"/>
          <p:nvPr/>
        </p:nvSpPr>
        <p:spPr>
          <a:xfrm>
            <a:off x="76574" y="6412287"/>
            <a:ext cx="4855627" cy="430887"/>
          </a:xfrm>
          <a:prstGeom prst="rect">
            <a:avLst/>
          </a:prstGeom>
          <a:noFill/>
        </p:spPr>
        <p:txBody>
          <a:bodyPr wrap="square" rtlCol="0">
            <a:spAutoFit/>
          </a:bodyPr>
          <a:lstStyle/>
          <a:p>
            <a:pPr marL="139303" indent="-139303">
              <a:buFont typeface="Wingdings" panose="05000000000000000000" pitchFamily="2" charset="2"/>
              <a:buChar char="v"/>
            </a:pPr>
            <a:r>
              <a:rPr lang="sk-SK" sz="1100" dirty="0"/>
              <a:t>Ročne len kvôli vianočným darčekovým baleniam vyprodukujeme 4 000 000 ton odpadu.</a:t>
            </a:r>
          </a:p>
        </p:txBody>
      </p:sp>
      <p:sp>
        <p:nvSpPr>
          <p:cNvPr id="13" name="BlokTextu 12"/>
          <p:cNvSpPr txBox="1"/>
          <p:nvPr/>
        </p:nvSpPr>
        <p:spPr>
          <a:xfrm>
            <a:off x="7159951" y="154255"/>
            <a:ext cx="666469"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- 13 -</a:t>
            </a:r>
          </a:p>
        </p:txBody>
      </p:sp>
      <p:sp>
        <p:nvSpPr>
          <p:cNvPr id="14" name="BlokTextu 13"/>
          <p:cNvSpPr txBox="1"/>
          <p:nvPr/>
        </p:nvSpPr>
        <p:spPr>
          <a:xfrm>
            <a:off x="6241230" y="400411"/>
            <a:ext cx="3365126" cy="217432"/>
          </a:xfrm>
          <a:prstGeom prst="rect">
            <a:avLst/>
          </a:prstGeom>
          <a:noFill/>
        </p:spPr>
        <p:txBody>
          <a:bodyPr wrap="square" rtlCol="0">
            <a:spAutoFit/>
          </a:bodyPr>
          <a:lstStyle/>
          <a:p>
            <a:r>
              <a:rPr lang="sk-SK" sz="813" dirty="0">
                <a:latin typeface="Arial" panose="020B0604020202020204" pitchFamily="34" charset="0"/>
                <a:cs typeface="Arial" panose="020B0604020202020204" pitchFamily="34" charset="0"/>
              </a:rPr>
              <a:t>Receptár na vianočné menu od pána učiteľa </a:t>
            </a:r>
            <a:r>
              <a:rPr lang="sk-SK" sz="813" dirty="0" err="1">
                <a:latin typeface="Arial" panose="020B0604020202020204" pitchFamily="34" charset="0"/>
                <a:cs typeface="Arial" panose="020B0604020202020204" pitchFamily="34" charset="0"/>
              </a:rPr>
              <a:t>Iľaša</a:t>
            </a:r>
            <a:endParaRPr lang="sk-SK" sz="813" dirty="0">
              <a:latin typeface="Arial" panose="020B0604020202020204" pitchFamily="34" charset="0"/>
              <a:cs typeface="Arial" panose="020B0604020202020204" pitchFamily="34" charset="0"/>
            </a:endParaRPr>
          </a:p>
        </p:txBody>
      </p:sp>
      <p:sp>
        <p:nvSpPr>
          <p:cNvPr id="9" name="Obdĺžnik 8"/>
          <p:cNvSpPr/>
          <p:nvPr/>
        </p:nvSpPr>
        <p:spPr>
          <a:xfrm>
            <a:off x="5191474" y="636809"/>
            <a:ext cx="4581525" cy="3323987"/>
          </a:xfrm>
          <a:prstGeom prst="rect">
            <a:avLst/>
          </a:prstGeom>
        </p:spPr>
        <p:txBody>
          <a:bodyPr wrap="square">
            <a:spAutoFit/>
          </a:bodyPr>
          <a:lstStyle/>
          <a:p>
            <a:pPr lvl="0"/>
            <a:r>
              <a:rPr lang="sk-SK" sz="1000" dirty="0">
                <a:solidFill>
                  <a:prstClr val="black"/>
                </a:solidFill>
              </a:rPr>
              <a:t>Zdravím všetkých čitateľov!</a:t>
            </a:r>
          </a:p>
          <a:p>
            <a:pPr lvl="0"/>
            <a:r>
              <a:rPr lang="sk-SK" sz="1000" dirty="0">
                <a:solidFill>
                  <a:prstClr val="black"/>
                </a:solidFill>
              </a:rPr>
              <a:t> Ozdobená škola, obchody a mesto, blikajúce stromčeky a vianočná hudba nám pripomínajú, že prichádzajú Vianoce, najkrajšie obdobie v roku, čas radosti, pokoja a výborného papkania. </a:t>
            </a:r>
          </a:p>
          <a:p>
            <a:pPr lvl="0"/>
            <a:r>
              <a:rPr lang="sk-SK" sz="1000" dirty="0">
                <a:solidFill>
                  <a:prstClr val="black"/>
                </a:solidFill>
              </a:rPr>
              <a:t>Rád by som Vám predstavil naše spoločné štedrovečerné menu, ktoré sa tohto roku stáva tradičným pre mňa a moju manželku, keďže nás čakajú naše prvé spoločné Vianoce. Spojili sme tradíciu z dvoch rôznych krajov, naše chute a vplyvy modernej kuchyne, ktorá sa ma bezprostredne týka, keďže som aj kuchár.</a:t>
            </a:r>
          </a:p>
          <a:p>
            <a:pPr lvl="0"/>
            <a:r>
              <a:rPr lang="sk-SK" sz="1000" dirty="0">
                <a:solidFill>
                  <a:prstClr val="black"/>
                </a:solidFill>
              </a:rPr>
              <a:t> Na záver pridávam aj môj jednoduchý, ale nezameniteľný recept.</a:t>
            </a:r>
          </a:p>
          <a:p>
            <a:pPr lvl="0"/>
            <a:endParaRPr lang="sk-SK" sz="1000" dirty="0">
              <a:solidFill>
                <a:prstClr val="black"/>
              </a:solidFill>
            </a:endParaRPr>
          </a:p>
          <a:p>
            <a:pPr lvl="0"/>
            <a:r>
              <a:rPr lang="sk-SK" sz="1000" dirty="0">
                <a:solidFill>
                  <a:prstClr val="black"/>
                </a:solidFill>
              </a:rPr>
              <a:t>Naše štedrovečerné menu a s tým spojené symboly:</a:t>
            </a:r>
          </a:p>
          <a:p>
            <a:pPr lvl="0"/>
            <a:r>
              <a:rPr lang="sk-SK" sz="1000" dirty="0">
                <a:solidFill>
                  <a:prstClr val="black"/>
                </a:solidFill>
              </a:rPr>
              <a:t>1 .Umývanie rúk a tváre v potoku a utieranie do spoločného uteráka</a:t>
            </a:r>
          </a:p>
          <a:p>
            <a:pPr lvl="0"/>
            <a:r>
              <a:rPr lang="sk-SK" sz="1000" dirty="0">
                <a:solidFill>
                  <a:prstClr val="black"/>
                </a:solidFill>
              </a:rPr>
              <a:t>2 .Nakŕmenie všetkých zvierat (sliepky, zajace, psy, mačka, ryby)</a:t>
            </a:r>
          </a:p>
          <a:p>
            <a:pPr lvl="0"/>
            <a:r>
              <a:rPr lang="sk-SK" sz="1000" dirty="0">
                <a:solidFill>
                  <a:prstClr val="black"/>
                </a:solidFill>
              </a:rPr>
              <a:t>3 .Spoločná modlitba</a:t>
            </a:r>
          </a:p>
          <a:p>
            <a:pPr lvl="0"/>
            <a:r>
              <a:rPr lang="sk-SK" sz="1000" dirty="0">
                <a:solidFill>
                  <a:prstClr val="black"/>
                </a:solidFill>
              </a:rPr>
              <a:t>4. Vianočný koláč, oplátky, med a cesnak</a:t>
            </a:r>
          </a:p>
          <a:p>
            <a:pPr lvl="0"/>
            <a:r>
              <a:rPr lang="sk-SK" sz="1000" dirty="0">
                <a:solidFill>
                  <a:prstClr val="black"/>
                </a:solidFill>
              </a:rPr>
              <a:t>5. Vianočná kapustnica</a:t>
            </a:r>
          </a:p>
          <a:p>
            <a:pPr lvl="0"/>
            <a:r>
              <a:rPr lang="sk-SK" sz="1000" dirty="0">
                <a:solidFill>
                  <a:prstClr val="black"/>
                </a:solidFill>
              </a:rPr>
              <a:t>6. Vianočná ,,</a:t>
            </a:r>
            <a:r>
              <a:rPr lang="sk-SK" sz="1000" dirty="0" err="1">
                <a:solidFill>
                  <a:prstClr val="black"/>
                </a:solidFill>
              </a:rPr>
              <a:t>mačanka</a:t>
            </a:r>
            <a:r>
              <a:rPr lang="sk-SK" sz="1000" dirty="0">
                <a:solidFill>
                  <a:prstClr val="black"/>
                </a:solidFill>
              </a:rPr>
              <a:t>´´ (</a:t>
            </a:r>
            <a:r>
              <a:rPr lang="sk-SK" sz="1000" dirty="0" err="1">
                <a:solidFill>
                  <a:prstClr val="black"/>
                </a:solidFill>
              </a:rPr>
              <a:t>hríbikové</a:t>
            </a:r>
            <a:r>
              <a:rPr lang="sk-SK" sz="1000" dirty="0">
                <a:solidFill>
                  <a:prstClr val="black"/>
                </a:solidFill>
              </a:rPr>
              <a:t> ragú), pretláčané zemiaky s cibuľkou</a:t>
            </a:r>
          </a:p>
          <a:p>
            <a:pPr lvl="0"/>
            <a:r>
              <a:rPr lang="sk-SK" sz="1000" dirty="0">
                <a:solidFill>
                  <a:prstClr val="black"/>
                </a:solidFill>
              </a:rPr>
              <a:t>7. Grilovaný losos na masle s rozmarínom, zemiakový šalát</a:t>
            </a:r>
          </a:p>
          <a:p>
            <a:pPr lvl="0"/>
            <a:r>
              <a:rPr lang="sk-SK" sz="1000" dirty="0">
                <a:solidFill>
                  <a:prstClr val="black"/>
                </a:solidFill>
              </a:rPr>
              <a:t>8. Mandarínka rozdelená rovnakými dielmi medzi všetkých za stolom</a:t>
            </a:r>
          </a:p>
          <a:p>
            <a:pPr lvl="0"/>
            <a:r>
              <a:rPr lang="sk-SK" sz="1000" dirty="0">
                <a:solidFill>
                  <a:prstClr val="black"/>
                </a:solidFill>
              </a:rPr>
              <a:t>9. Spoločná modlitba a poďakovanie</a:t>
            </a:r>
          </a:p>
          <a:p>
            <a:pPr lvl="0"/>
            <a:r>
              <a:rPr lang="sk-SK" sz="1000" dirty="0">
                <a:solidFill>
                  <a:prstClr val="black"/>
                </a:solidFill>
              </a:rPr>
              <a:t>10. Koláčiky a darčeky </a:t>
            </a:r>
          </a:p>
        </p:txBody>
      </p:sp>
      <p:sp>
        <p:nvSpPr>
          <p:cNvPr id="10" name="Obdĺžnik 9"/>
          <p:cNvSpPr/>
          <p:nvPr/>
        </p:nvSpPr>
        <p:spPr>
          <a:xfrm>
            <a:off x="5264453" y="3960796"/>
            <a:ext cx="2623997" cy="1843710"/>
          </a:xfrm>
          <a:prstGeom prst="rect">
            <a:avLst/>
          </a:prstGeom>
          <a:solidFill>
            <a:schemeClr val="accent4">
              <a:lumMod val="20000"/>
              <a:lumOff val="80000"/>
            </a:schemeClr>
          </a:solidFill>
          <a:ln>
            <a:solidFill>
              <a:schemeClr val="bg2">
                <a:lumMod val="50000"/>
              </a:schemeClr>
            </a:solidFill>
          </a:ln>
        </p:spPr>
        <p:txBody>
          <a:bodyPr wrap="square">
            <a:spAutoFit/>
          </a:bodyPr>
          <a:lstStyle/>
          <a:p>
            <a:pPr lvl="0"/>
            <a:r>
              <a:rPr lang="sk-SK" sz="813" b="1" u="sng" dirty="0">
                <a:solidFill>
                  <a:prstClr val="black"/>
                </a:solidFill>
              </a:rPr>
              <a:t>Grilovaný losos na masle s rozmarínom, zemiakový šalát</a:t>
            </a:r>
          </a:p>
          <a:p>
            <a:pPr lvl="0"/>
            <a:r>
              <a:rPr lang="sk-SK" sz="813" b="1" dirty="0">
                <a:solidFill>
                  <a:prstClr val="black"/>
                </a:solidFill>
              </a:rPr>
              <a:t>Ingrediencie:</a:t>
            </a:r>
          </a:p>
          <a:p>
            <a:pPr lvl="0"/>
            <a:r>
              <a:rPr lang="sk-SK" sz="813" dirty="0">
                <a:solidFill>
                  <a:prstClr val="black"/>
                </a:solidFill>
              </a:rPr>
              <a:t>• 400 g čerstvého lososa</a:t>
            </a:r>
          </a:p>
          <a:p>
            <a:pPr lvl="0"/>
            <a:r>
              <a:rPr lang="sk-SK" sz="813" dirty="0">
                <a:solidFill>
                  <a:prstClr val="black"/>
                </a:solidFill>
              </a:rPr>
              <a:t>• 300 g kyslej smotany</a:t>
            </a:r>
          </a:p>
          <a:p>
            <a:pPr lvl="0"/>
            <a:r>
              <a:rPr lang="sk-SK" sz="813" dirty="0">
                <a:solidFill>
                  <a:prstClr val="black"/>
                </a:solidFill>
              </a:rPr>
              <a:t>• 300 g majonézy </a:t>
            </a:r>
          </a:p>
          <a:p>
            <a:pPr lvl="0"/>
            <a:r>
              <a:rPr lang="sk-SK" sz="813" dirty="0">
                <a:solidFill>
                  <a:prstClr val="black"/>
                </a:solidFill>
              </a:rPr>
              <a:t>• morská soľ</a:t>
            </a:r>
          </a:p>
          <a:p>
            <a:pPr lvl="0"/>
            <a:r>
              <a:rPr lang="sk-SK" sz="813" dirty="0">
                <a:solidFill>
                  <a:prstClr val="black"/>
                </a:solidFill>
              </a:rPr>
              <a:t>• čierne korenie</a:t>
            </a:r>
          </a:p>
          <a:p>
            <a:pPr lvl="0"/>
            <a:r>
              <a:rPr lang="sk-SK" sz="813" dirty="0">
                <a:solidFill>
                  <a:prstClr val="black"/>
                </a:solidFill>
              </a:rPr>
              <a:t>• 1000 g zemiakov uvarených v šupke</a:t>
            </a:r>
          </a:p>
          <a:p>
            <a:pPr lvl="0"/>
            <a:r>
              <a:rPr lang="sk-SK" sz="813" dirty="0">
                <a:solidFill>
                  <a:prstClr val="black"/>
                </a:solidFill>
              </a:rPr>
              <a:t>• 8 vajíčok uvarených natvrdo</a:t>
            </a:r>
          </a:p>
          <a:p>
            <a:pPr lvl="0"/>
            <a:r>
              <a:rPr lang="sk-SK" sz="813" dirty="0">
                <a:solidFill>
                  <a:prstClr val="black"/>
                </a:solidFill>
              </a:rPr>
              <a:t>• 2-3 kyslé uhorky</a:t>
            </a:r>
          </a:p>
          <a:p>
            <a:pPr lvl="0"/>
            <a:r>
              <a:rPr lang="sk-SK" sz="813" dirty="0">
                <a:solidFill>
                  <a:prstClr val="black"/>
                </a:solidFill>
              </a:rPr>
              <a:t>• čerstvý rozmarín, petržlenová vňať a medvedí cesnak</a:t>
            </a:r>
          </a:p>
          <a:p>
            <a:pPr lvl="0"/>
            <a:r>
              <a:rPr lang="sk-SK" sz="813" dirty="0">
                <a:solidFill>
                  <a:prstClr val="black"/>
                </a:solidFill>
              </a:rPr>
              <a:t>• olivový olej, maslo</a:t>
            </a:r>
          </a:p>
          <a:p>
            <a:pPr lvl="0"/>
            <a:r>
              <a:rPr lang="sk-SK" sz="813" dirty="0">
                <a:solidFill>
                  <a:prstClr val="black"/>
                </a:solidFill>
              </a:rPr>
              <a:t>• 1 citrón</a:t>
            </a:r>
          </a:p>
          <a:p>
            <a:pPr lvl="0"/>
            <a:r>
              <a:rPr lang="sk-SK" sz="813" dirty="0">
                <a:solidFill>
                  <a:prstClr val="black"/>
                </a:solidFill>
              </a:rPr>
              <a:t>• 6 lahôdkových jarných cibuliek</a:t>
            </a:r>
          </a:p>
        </p:txBody>
      </p:sp>
      <p:sp>
        <p:nvSpPr>
          <p:cNvPr id="15" name="Obdĺžnik 14"/>
          <p:cNvSpPr/>
          <p:nvPr/>
        </p:nvSpPr>
        <p:spPr>
          <a:xfrm>
            <a:off x="7949406" y="3599992"/>
            <a:ext cx="1979422" cy="2031325"/>
          </a:xfrm>
          <a:prstGeom prst="rect">
            <a:avLst/>
          </a:prstGeom>
        </p:spPr>
        <p:txBody>
          <a:bodyPr wrap="square">
            <a:spAutoFit/>
          </a:bodyPr>
          <a:lstStyle/>
          <a:p>
            <a:pPr lvl="0" algn="just"/>
            <a:r>
              <a:rPr lang="sk-SK" sz="900" b="1" dirty="0">
                <a:solidFill>
                  <a:prstClr val="black"/>
                </a:solidFill>
              </a:rPr>
              <a:t>Šalát: </a:t>
            </a:r>
            <a:r>
              <a:rPr lang="sk-SK" sz="900" dirty="0">
                <a:solidFill>
                  <a:prstClr val="black"/>
                </a:solidFill>
              </a:rPr>
              <a:t>Do misky pridáme kyslú smotanu a majonézu. Osolíme, okoreníme a premiešame. Uvarené a očistené zemiaky a vajíčka nakrájame na menšie kúsky. Nadrobno nasekáme uhorky, biele časti cibuliek a vňať. Všetky ingrediencie preložíme do misky so smotanou a majonézou, premiešame a dochutíme soľou a korením. Ak sa nám zdá šalát príliš hustý, môžeme pridať ešte trochu šťavy z uhoriek. Šalát necháme chvíľu postáť v chlade, aby sa všetky chute spojili.</a:t>
            </a:r>
          </a:p>
        </p:txBody>
      </p:sp>
      <p:sp>
        <p:nvSpPr>
          <p:cNvPr id="16" name="Obdĺžnik 15"/>
          <p:cNvSpPr/>
          <p:nvPr/>
        </p:nvSpPr>
        <p:spPr>
          <a:xfrm>
            <a:off x="5141396" y="5891309"/>
            <a:ext cx="4703578" cy="923330"/>
          </a:xfrm>
          <a:prstGeom prst="rect">
            <a:avLst/>
          </a:prstGeom>
        </p:spPr>
        <p:txBody>
          <a:bodyPr wrap="square">
            <a:spAutoFit/>
          </a:bodyPr>
          <a:lstStyle/>
          <a:p>
            <a:pPr lvl="0" algn="just"/>
            <a:r>
              <a:rPr lang="sk-SK" sz="900" b="1" dirty="0">
                <a:solidFill>
                  <a:prstClr val="black"/>
                </a:solidFill>
              </a:rPr>
              <a:t>Losos: </a:t>
            </a:r>
            <a:r>
              <a:rPr lang="sk-SK" sz="900" dirty="0">
                <a:solidFill>
                  <a:prstClr val="black"/>
                </a:solidFill>
              </a:rPr>
              <a:t>Umytého a osušeného lososa položíme na dosku, rozrežeme ho na dve časti. Ochutíme ho soľou, korením, šťavou s citróna, preložíme do misky, pridáme čerstvé vrcholky rozmarínu a polejeme olivovým olejom. Necháme marinovať aspoň hodinu a následne opečieme na rozpálenej panvici s maslom z každej strany 1 minútu dozlatista. Stiahneme z ohňa a necháme 5 minút odpočívať. Na tanier naservírujeme porciu šalátu a vedľa opečeného lososa. Posypeme nasekanou zelenou časťou lahôdkovej cibuľky a dozdobíme čerstvým vrcholkom rozmarínu.</a:t>
            </a:r>
          </a:p>
        </p:txBody>
      </p:sp>
    </p:spTree>
    <p:extLst>
      <p:ext uri="{BB962C8B-B14F-4D97-AF65-F5344CB8AC3E}">
        <p14:creationId xmlns:p14="http://schemas.microsoft.com/office/powerpoint/2010/main" val="41845446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ĺžnik 3"/>
          <p:cNvSpPr/>
          <p:nvPr/>
        </p:nvSpPr>
        <p:spPr>
          <a:xfrm>
            <a:off x="5177521" y="383908"/>
            <a:ext cx="4611935" cy="5847755"/>
          </a:xfrm>
          <a:prstGeom prst="rect">
            <a:avLst/>
          </a:prstGeom>
          <a:ln w="28575">
            <a:solidFill>
              <a:schemeClr val="bg1"/>
            </a:solidFill>
          </a:ln>
        </p:spPr>
        <p:txBody>
          <a:bodyPr wrap="square">
            <a:spAutoFit/>
          </a:bodyPr>
          <a:lstStyle/>
          <a:p>
            <a:pPr algn="ctr">
              <a:lnSpc>
                <a:spcPct val="150000"/>
              </a:lnSpc>
            </a:pPr>
            <a:r>
              <a:rPr lang="sk-SK" sz="1100" b="1" kern="150" dirty="0">
                <a:latin typeface="Times New Roman" panose="02020603050405020304" pitchFamily="18" charset="0"/>
                <a:ea typeface="SimSun" panose="02010600030101010101" pitchFamily="2" charset="-122"/>
                <a:cs typeface="Lucida Sans" panose="020B0602030504020204" pitchFamily="34" charset="0"/>
              </a:rPr>
              <a:t>VÝZNAM SNP, DŇA BOJA ZA SLOBODU A DEMOKRACIU A DŇA ÚSTAVY SLOVENSKEJ REPUBLIKY</a:t>
            </a:r>
            <a:endParaRPr lang="sk-SK" sz="1100" kern="150" dirty="0">
              <a:latin typeface="Times New Roman" panose="02020603050405020304" pitchFamily="18" charset="0"/>
              <a:ea typeface="SimSun" panose="02010600030101010101" pitchFamily="2" charset="-122"/>
              <a:cs typeface="Lucida Sans" panose="020B0602030504020204" pitchFamily="34" charset="0"/>
            </a:endParaRPr>
          </a:p>
          <a:p>
            <a:pPr algn="just"/>
            <a:r>
              <a:rPr lang="sk-SK" sz="1100" kern="150" dirty="0">
                <a:latin typeface="Times New Roman" panose="02020603050405020304" pitchFamily="18" charset="0"/>
                <a:ea typeface="SimSun" panose="02010600030101010101" pitchFamily="2" charset="-122"/>
                <a:cs typeface="Lucida Sans" panose="020B0602030504020204" pitchFamily="34" charset="0"/>
              </a:rPr>
              <a:t>	</a:t>
            </a:r>
            <a:endParaRPr lang="sk-SK" sz="1100" kern="150" dirty="0" smtClean="0">
              <a:latin typeface="Times New Roman" panose="02020603050405020304" pitchFamily="18" charset="0"/>
              <a:ea typeface="SimSun" panose="02010600030101010101" pitchFamily="2" charset="-122"/>
              <a:cs typeface="Lucida Sans" panose="020B0602030504020204" pitchFamily="34" charset="0"/>
            </a:endParaRPr>
          </a:p>
          <a:p>
            <a:pPr algn="just"/>
            <a:r>
              <a:rPr lang="sk-SK" sz="1100" kern="150" dirty="0">
                <a:latin typeface="Times New Roman" panose="02020603050405020304" pitchFamily="18" charset="0"/>
                <a:ea typeface="SimSun" panose="02010600030101010101" pitchFamily="2" charset="-122"/>
                <a:cs typeface="Lucida Sans" panose="020B0602030504020204" pitchFamily="34" charset="0"/>
              </a:rPr>
              <a:t> </a:t>
            </a:r>
            <a:r>
              <a:rPr lang="sk-SK" sz="1100" kern="150" dirty="0" smtClean="0">
                <a:latin typeface="Times New Roman" panose="02020603050405020304" pitchFamily="18" charset="0"/>
                <a:ea typeface="SimSun" panose="02010600030101010101" pitchFamily="2" charset="-122"/>
                <a:cs typeface="Lucida Sans" panose="020B0602030504020204" pitchFamily="34" charset="0"/>
              </a:rPr>
              <a:t>            Na </a:t>
            </a:r>
            <a:r>
              <a:rPr lang="sk-SK" sz="1100" kern="150" dirty="0">
                <a:latin typeface="Times New Roman" panose="02020603050405020304" pitchFamily="18" charset="0"/>
                <a:ea typeface="SimSun" panose="02010600030101010101" pitchFamily="2" charset="-122"/>
                <a:cs typeface="Lucida Sans" panose="020B0602030504020204" pitchFamily="34" charset="0"/>
              </a:rPr>
              <a:t>Slovensku, tak ako všade inde, štátne a cirkevné sviatky sú dňami pracovného pokoja. Ako žiaci a študenti sa jednému dňu prázdnin naviac vždy potešíme. Tušíme však, čo tieto dni znamenajú? Aký odkaz z histórie nesú pre našu generáciu? Poďme spoločne spoznať kúsok našej minulosti.</a:t>
            </a:r>
          </a:p>
          <a:p>
            <a:pPr algn="just"/>
            <a:r>
              <a:rPr lang="sk-SK" sz="1100" kern="150" dirty="0">
                <a:latin typeface="Times New Roman" panose="02020603050405020304" pitchFamily="18" charset="0"/>
                <a:ea typeface="SimSun" panose="02010600030101010101" pitchFamily="2" charset="-122"/>
                <a:cs typeface="Lucida Sans" panose="020B0602030504020204" pitchFamily="34" charset="0"/>
              </a:rPr>
              <a:t> </a:t>
            </a:r>
            <a:r>
              <a:rPr lang="sk-SK" sz="1100" kern="150" dirty="0" smtClean="0">
                <a:latin typeface="Times New Roman" panose="02020603050405020304" pitchFamily="18" charset="0"/>
                <a:ea typeface="SimSun" panose="02010600030101010101" pitchFamily="2" charset="-122"/>
                <a:cs typeface="Lucida Sans" panose="020B0602030504020204" pitchFamily="34" charset="0"/>
              </a:rPr>
              <a:t>            V </a:t>
            </a:r>
            <a:r>
              <a:rPr lang="sk-SK" sz="1100" kern="150" dirty="0">
                <a:latin typeface="Times New Roman" panose="02020603050405020304" pitchFamily="18" charset="0"/>
                <a:ea typeface="SimSun" panose="02010600030101010101" pitchFamily="2" charset="-122"/>
                <a:cs typeface="Lucida Sans" panose="020B0602030504020204" pitchFamily="34" charset="0"/>
              </a:rPr>
              <a:t>novodobých dejinách slovenského národa SNP, boj za demokraciu ako aj prijatie slovenskej Ústavy vyjadrujú túžbu Slovákov po slobode a nezávislosti, túžbu Slovákov vymaniť sa z područia niekoho, kto nás utláčal, ponižoval a nedovolil slobodne žiť na svojom vlastnom území.</a:t>
            </a:r>
          </a:p>
          <a:p>
            <a:pPr algn="just"/>
            <a:r>
              <a:rPr lang="sk-SK" sz="1100" kern="150" dirty="0">
                <a:latin typeface="Times New Roman" panose="02020603050405020304" pitchFamily="18" charset="0"/>
                <a:ea typeface="SimSun" panose="02010600030101010101" pitchFamily="2" charset="-122"/>
                <a:cs typeface="Lucida Sans" panose="020B0602030504020204" pitchFamily="34" charset="0"/>
              </a:rPr>
              <a:t> </a:t>
            </a:r>
            <a:r>
              <a:rPr lang="sk-SK" sz="1100" kern="150" dirty="0" smtClean="0">
                <a:latin typeface="Times New Roman" panose="02020603050405020304" pitchFamily="18" charset="0"/>
                <a:ea typeface="SimSun" panose="02010600030101010101" pitchFamily="2" charset="-122"/>
                <a:cs typeface="Lucida Sans" panose="020B0602030504020204" pitchFamily="34" charset="0"/>
              </a:rPr>
              <a:t>            Význam </a:t>
            </a:r>
            <a:r>
              <a:rPr lang="sk-SK" sz="1100" kern="150" dirty="0">
                <a:latin typeface="Times New Roman" panose="02020603050405020304" pitchFamily="18" charset="0"/>
                <a:ea typeface="SimSun" panose="02010600030101010101" pitchFamily="2" charset="-122"/>
                <a:cs typeface="Lucida Sans" panose="020B0602030504020204" pitchFamily="34" charset="0"/>
              </a:rPr>
              <a:t>SNP spočíva v tom, že Slováci v ruke vystúpili proti vstupu nemeckých vojsk na územie vojnovej SR. SNP začalo 29.8.1944 v Banskej Bystrici ako obrana pred nemeckými okupačnými jednotkami a proti autoritatívnej vláde Jozefa Tisu. Význam SNP je tiež medzinárodný  bojovalo v ňom viac ako 30 národov a národností. Po 2. sv. vojne dochádza k obnoveniu  Československa. Jeho demokratický charakter trval iba do 25.2.1948, kedy sa moci ujali komunisti. Komunistická diktatúra opäť priniesla závislosť od ZSSR  a neslobodu. 17.novembra 1989 študenti vychádzajú do ulíc, aby oslávili svoj sviatok. Oslavy dňa študentov v Prahe sa zmenili na demonštráciu proti komunistickej vláde. Proti študentom zasiahla polícia (použili vodné delá, obušky). Okrem študentov do ulíc vychádzajú aj ostatní občania, ktorí vyslovujú podporu študentom. Tento deň priniesol slobodu a demokraciu Čechom, Slovákom a ostatným národnostiam žijúcich v Československu. Zdalo sa, že občania v Československu dosiahli všetko, čo chceli. Nebolo to tak. Vyústilo to do myšlienky politikov rozdeliť Československo na dva samostatné štáty Česko a Slovensko.</a:t>
            </a:r>
          </a:p>
          <a:p>
            <a:pPr algn="just"/>
            <a:r>
              <a:rPr lang="sk-SK" sz="1100" kern="150" dirty="0">
                <a:latin typeface="Times New Roman" panose="02020603050405020304" pitchFamily="18" charset="0"/>
                <a:ea typeface="SimSun" panose="02010600030101010101" pitchFamily="2" charset="-122"/>
                <a:cs typeface="Lucida Sans" panose="020B0602030504020204" pitchFamily="34" charset="0"/>
              </a:rPr>
              <a:t> </a:t>
            </a:r>
            <a:r>
              <a:rPr lang="sk-SK" sz="1100" kern="150" dirty="0" smtClean="0">
                <a:latin typeface="Times New Roman" panose="02020603050405020304" pitchFamily="18" charset="0"/>
                <a:ea typeface="SimSun" panose="02010600030101010101" pitchFamily="2" charset="-122"/>
                <a:cs typeface="Lucida Sans" panose="020B0602030504020204" pitchFamily="34" charset="0"/>
              </a:rPr>
              <a:t>            1.9.1992 </a:t>
            </a:r>
            <a:r>
              <a:rPr lang="sk-SK" sz="1100" kern="150" dirty="0">
                <a:latin typeface="Times New Roman" panose="02020603050405020304" pitchFamily="18" charset="0"/>
                <a:ea typeface="SimSun" panose="02010600030101010101" pitchFamily="2" charset="-122"/>
                <a:cs typeface="Lucida Sans" panose="020B0602030504020204" pitchFamily="34" charset="0"/>
              </a:rPr>
              <a:t>Slovenská národná rada prijala ústavu SR (základný zákon štátu) na základe ktorej sa mohla budovať od 1.1.1993 samostatná SR. Tento deň sa stal Dňom Ústavy SR.</a:t>
            </a:r>
          </a:p>
          <a:p>
            <a:pPr algn="just">
              <a:lnSpc>
                <a:spcPct val="150000"/>
              </a:lnSpc>
            </a:pPr>
            <a:r>
              <a:rPr lang="sk-SK" sz="1100" kern="150" dirty="0">
                <a:latin typeface="Times New Roman" panose="02020603050405020304" pitchFamily="18" charset="0"/>
                <a:ea typeface="SimSun" panose="02010600030101010101" pitchFamily="2" charset="-122"/>
                <a:cs typeface="Lucida Sans" panose="020B0602030504020204" pitchFamily="34" charset="0"/>
              </a:rPr>
              <a:t> </a:t>
            </a:r>
          </a:p>
          <a:p>
            <a:pPr algn="just">
              <a:lnSpc>
                <a:spcPct val="150000"/>
              </a:lnSpc>
            </a:pPr>
            <a:r>
              <a:rPr lang="sk-SK" sz="1100" kern="150" dirty="0" smtClean="0">
                <a:latin typeface="Times New Roman" panose="02020603050405020304" pitchFamily="18" charset="0"/>
                <a:ea typeface="SimSun" panose="02010600030101010101" pitchFamily="2" charset="-122"/>
                <a:cs typeface="Lucida Sans" panose="020B0602030504020204" pitchFamily="34" charset="0"/>
              </a:rPr>
              <a:t>        </a:t>
            </a:r>
            <a:r>
              <a:rPr lang="sk-SK" sz="1100" kern="150" dirty="0" err="1" smtClean="0">
                <a:latin typeface="Times New Roman" panose="02020603050405020304" pitchFamily="18" charset="0"/>
                <a:ea typeface="SimSun" panose="02010600030101010101" pitchFamily="2" charset="-122"/>
                <a:cs typeface="Lucida Sans" panose="020B0602030504020204" pitchFamily="34" charset="0"/>
              </a:rPr>
              <a:t>Chiara</a:t>
            </a:r>
            <a:r>
              <a:rPr lang="sk-SK" sz="1100" kern="150" dirty="0" smtClean="0">
                <a:latin typeface="Times New Roman" panose="02020603050405020304" pitchFamily="18" charset="0"/>
                <a:ea typeface="SimSun" panose="02010600030101010101" pitchFamily="2" charset="-122"/>
                <a:cs typeface="Lucida Sans" panose="020B0602030504020204" pitchFamily="34" charset="0"/>
              </a:rPr>
              <a:t> </a:t>
            </a:r>
            <a:r>
              <a:rPr lang="sk-SK" sz="1100" kern="150" dirty="0" err="1" smtClean="0">
                <a:latin typeface="Times New Roman" panose="02020603050405020304" pitchFamily="18" charset="0"/>
                <a:ea typeface="SimSun" panose="02010600030101010101" pitchFamily="2" charset="-122"/>
                <a:cs typeface="Lucida Sans" panose="020B0602030504020204" pitchFamily="34" charset="0"/>
              </a:rPr>
              <a:t>Černegová</a:t>
            </a:r>
            <a:r>
              <a:rPr lang="sk-SK" sz="1100" kern="150" dirty="0" smtClean="0">
                <a:latin typeface="Times New Roman" panose="02020603050405020304" pitchFamily="18" charset="0"/>
                <a:ea typeface="SimSun" panose="02010600030101010101" pitchFamily="2" charset="-122"/>
                <a:cs typeface="Lucida Sans" panose="020B0602030504020204" pitchFamily="34" charset="0"/>
              </a:rPr>
              <a:t>, 8.A</a:t>
            </a:r>
            <a:endParaRPr lang="sk-SK" sz="1100" kern="150" dirty="0">
              <a:latin typeface="Times New Roman" panose="02020603050405020304" pitchFamily="18" charset="0"/>
              <a:ea typeface="SimSun" panose="02010600030101010101" pitchFamily="2" charset="-122"/>
              <a:cs typeface="Lucida Sans" panose="020B0602030504020204" pitchFamily="34" charset="0"/>
            </a:endParaRPr>
          </a:p>
        </p:txBody>
      </p:sp>
      <p:sp>
        <p:nvSpPr>
          <p:cNvPr id="5" name="BlokTextu 4"/>
          <p:cNvSpPr txBox="1"/>
          <p:nvPr/>
        </p:nvSpPr>
        <p:spPr>
          <a:xfrm>
            <a:off x="7073774" y="153076"/>
            <a:ext cx="819431"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- 5 -</a:t>
            </a:r>
          </a:p>
        </p:txBody>
      </p:sp>
      <p:sp>
        <p:nvSpPr>
          <p:cNvPr id="3" name="Obdĺžnik 2"/>
          <p:cNvSpPr/>
          <p:nvPr/>
        </p:nvSpPr>
        <p:spPr>
          <a:xfrm>
            <a:off x="65437" y="1095933"/>
            <a:ext cx="2443722" cy="5262979"/>
          </a:xfrm>
          <a:prstGeom prst="rect">
            <a:avLst/>
          </a:prstGeom>
          <a:solidFill>
            <a:schemeClr val="accent4">
              <a:lumMod val="20000"/>
              <a:lumOff val="80000"/>
            </a:schemeClr>
          </a:solidFill>
        </p:spPr>
        <p:txBody>
          <a:bodyPr wrap="square">
            <a:spAutoFit/>
          </a:bodyPr>
          <a:lstStyle/>
          <a:p>
            <a:r>
              <a:rPr lang="sk-SK" sz="1050" dirty="0"/>
              <a:t>Na Komenského ulici</a:t>
            </a:r>
          </a:p>
          <a:p>
            <a:r>
              <a:rPr lang="sk-SK" sz="1050" dirty="0"/>
              <a:t>sedia v školskej lavici</a:t>
            </a:r>
          </a:p>
          <a:p>
            <a:r>
              <a:rPr lang="sk-SK" sz="1050" dirty="0"/>
              <a:t>žiaci - skoro </a:t>
            </a:r>
            <a:r>
              <a:rPr lang="sk-SK" sz="1050" dirty="0" err="1"/>
              <a:t>dospeláci</a:t>
            </a:r>
            <a:r>
              <a:rPr lang="sk-SK" sz="1050" dirty="0"/>
              <a:t>,</a:t>
            </a:r>
          </a:p>
          <a:p>
            <a:r>
              <a:rPr lang="sk-SK" sz="1050" dirty="0"/>
              <a:t>učiteľky </a:t>
            </a:r>
            <a:r>
              <a:rPr lang="sk-SK" sz="1050" dirty="0" err="1"/>
              <a:t>Buchoveckej</a:t>
            </a:r>
            <a:r>
              <a:rPr lang="sk-SK" sz="1050" dirty="0"/>
              <a:t> šarvanci.</a:t>
            </a:r>
          </a:p>
          <a:p>
            <a:r>
              <a:rPr lang="sk-SK" sz="1050" dirty="0"/>
              <a:t>Každého z nás hlava bolí,</a:t>
            </a:r>
          </a:p>
          <a:p>
            <a:r>
              <a:rPr lang="sk-SK" sz="1050" dirty="0"/>
              <a:t>my sa nedáme - veď sme 8.A sokoli.</a:t>
            </a:r>
          </a:p>
          <a:p>
            <a:r>
              <a:rPr lang="sk-SK" sz="1050" dirty="0"/>
              <a:t>V učení pestrý priemer máme,</a:t>
            </a:r>
          </a:p>
          <a:p>
            <a:r>
              <a:rPr lang="sk-SK" sz="1050" dirty="0"/>
              <a:t>učiteľom na starostiach pridávame.</a:t>
            </a:r>
          </a:p>
          <a:p>
            <a:r>
              <a:rPr lang="sk-SK" sz="1050" dirty="0"/>
              <a:t>Matematika je u nás </a:t>
            </a:r>
            <a:r>
              <a:rPr lang="sk-SK" sz="1050" dirty="0" err="1"/>
              <a:t>topka</a:t>
            </a:r>
            <a:r>
              <a:rPr lang="sk-SK" sz="1050" dirty="0"/>
              <a:t>,</a:t>
            </a:r>
          </a:p>
          <a:p>
            <a:r>
              <a:rPr lang="sk-SK" sz="1050" dirty="0"/>
              <a:t>žiadna rovnica nie je pre nás stopka. </a:t>
            </a:r>
          </a:p>
          <a:p>
            <a:r>
              <a:rPr lang="sk-SK" sz="1050" dirty="0"/>
              <a:t>Už aj Pytagorovu vetu ovládame,</a:t>
            </a:r>
          </a:p>
          <a:p>
            <a:r>
              <a:rPr lang="sk-SK" sz="1050" dirty="0"/>
              <a:t>učiteľke </a:t>
            </a:r>
            <a:r>
              <a:rPr lang="sk-SK" sz="1050" dirty="0" err="1"/>
              <a:t>Tarčovej</a:t>
            </a:r>
            <a:r>
              <a:rPr lang="sk-SK" sz="1050" dirty="0"/>
              <a:t> dôvod na radosť pridávame.</a:t>
            </a:r>
          </a:p>
          <a:p>
            <a:r>
              <a:rPr lang="sk-SK" sz="1050" dirty="0"/>
              <a:t>Veď matika je iná „éra“,</a:t>
            </a:r>
          </a:p>
          <a:p>
            <a:r>
              <a:rPr lang="sk-SK" sz="1050" dirty="0"/>
              <a:t>„letušky“ do piatich minút zbiera.</a:t>
            </a:r>
          </a:p>
          <a:p>
            <a:r>
              <a:rPr lang="sk-SK" sz="1050" dirty="0"/>
              <a:t>Slovenčina nie je žiadna sranda,</a:t>
            </a:r>
          </a:p>
          <a:p>
            <a:r>
              <a:rPr lang="sk-SK" sz="1050" dirty="0" err="1"/>
              <a:t>Gubovú</a:t>
            </a:r>
            <a:r>
              <a:rPr lang="sk-SK" sz="1050" dirty="0"/>
              <a:t> nerozhádže naša banda.</a:t>
            </a:r>
          </a:p>
          <a:p>
            <a:r>
              <a:rPr lang="sk-SK" sz="1050" dirty="0"/>
              <a:t>Diktáty cez víkendy píšeme,</a:t>
            </a:r>
          </a:p>
          <a:p>
            <a:r>
              <a:rPr lang="sk-SK" sz="1050" dirty="0"/>
              <a:t>rodičov do ich diktovania vťahujeme.</a:t>
            </a:r>
          </a:p>
          <a:p>
            <a:r>
              <a:rPr lang="sk-SK" sz="1050" dirty="0"/>
              <a:t>Verte – neverte knihy čítať sme začali,</a:t>
            </a:r>
          </a:p>
          <a:p>
            <a:r>
              <a:rPr lang="sk-SK" sz="1050" dirty="0"/>
              <a:t>neraz sme celú noc prebdeli.</a:t>
            </a:r>
          </a:p>
          <a:p>
            <a:r>
              <a:rPr lang="sk-SK" sz="1050" dirty="0" err="1"/>
              <a:t>Gubová</a:t>
            </a:r>
            <a:r>
              <a:rPr lang="sk-SK" sz="1050" dirty="0"/>
              <a:t> nám neverí,</a:t>
            </a:r>
          </a:p>
          <a:p>
            <a:r>
              <a:rPr lang="sk-SK" sz="1050" dirty="0"/>
              <a:t>preto si nás ľahko overí.</a:t>
            </a:r>
          </a:p>
          <a:p>
            <a:r>
              <a:rPr lang="sk-SK" sz="1050" dirty="0"/>
              <a:t>Po </a:t>
            </a:r>
            <a:r>
              <a:rPr lang="sk-SK" sz="1050" dirty="0" err="1"/>
              <a:t>slovine</a:t>
            </a:r>
            <a:r>
              <a:rPr lang="sk-SK" sz="1050" dirty="0"/>
              <a:t> </a:t>
            </a:r>
            <a:r>
              <a:rPr lang="sk-SK" sz="1050" dirty="0" err="1"/>
              <a:t>lets</a:t>
            </a:r>
            <a:r>
              <a:rPr lang="sk-SK" sz="1050" dirty="0"/>
              <a:t> go na </a:t>
            </a:r>
            <a:r>
              <a:rPr lang="sk-SK" sz="1050" dirty="0" err="1"/>
              <a:t>anglinu</a:t>
            </a:r>
            <a:r>
              <a:rPr lang="sk-SK" sz="1050" dirty="0"/>
              <a:t>,</a:t>
            </a:r>
          </a:p>
          <a:p>
            <a:r>
              <a:rPr lang="sk-SK" sz="1050" dirty="0" err="1"/>
              <a:t>Lukačiková</a:t>
            </a:r>
            <a:r>
              <a:rPr lang="sk-SK" sz="1050" dirty="0"/>
              <a:t> bude zaiste skúšať celú hodinu.</a:t>
            </a:r>
          </a:p>
          <a:p>
            <a:r>
              <a:rPr lang="sk-SK" sz="1050" dirty="0" err="1"/>
              <a:t>Anglina</a:t>
            </a:r>
            <a:r>
              <a:rPr lang="sk-SK" sz="1050" dirty="0"/>
              <a:t> je veľmi </a:t>
            </a:r>
            <a:r>
              <a:rPr lang="sk-SK" sz="1050" dirty="0" err="1"/>
              <a:t>easy</a:t>
            </a:r>
            <a:r>
              <a:rPr lang="sk-SK" sz="1050" dirty="0"/>
              <a:t>,</a:t>
            </a:r>
          </a:p>
          <a:p>
            <a:r>
              <a:rPr lang="sk-SK" sz="1050" dirty="0"/>
              <a:t>niekedy na nej robíme zaujímavé kvízy.</a:t>
            </a:r>
          </a:p>
          <a:p>
            <a:r>
              <a:rPr lang="sk-SK" sz="1050" dirty="0"/>
              <a:t>Poznať všetky časy je veľká drina,</a:t>
            </a:r>
          </a:p>
          <a:p>
            <a:r>
              <a:rPr lang="sk-SK" sz="1050" dirty="0"/>
              <a:t>ovládať ju – zas veľká frajerina.</a:t>
            </a:r>
          </a:p>
          <a:p>
            <a:r>
              <a:rPr lang="sk-SK" sz="1050" dirty="0"/>
              <a:t>Nášmu učeniu nie je end,</a:t>
            </a:r>
          </a:p>
          <a:p>
            <a:r>
              <a:rPr lang="sk-SK" sz="1050" dirty="0"/>
              <a:t>poznať ju je celosvetový trend.</a:t>
            </a:r>
          </a:p>
        </p:txBody>
      </p:sp>
      <p:pic>
        <p:nvPicPr>
          <p:cNvPr id="7" name="Obrázok 6"/>
          <p:cNvPicPr>
            <a:picLocks noChangeAspect="1"/>
          </p:cNvPicPr>
          <p:nvPr/>
        </p:nvPicPr>
        <p:blipFill>
          <a:blip r:embed="rId2"/>
          <a:stretch>
            <a:fillRect/>
          </a:stretch>
        </p:blipFill>
        <p:spPr>
          <a:xfrm>
            <a:off x="7691604" y="5817387"/>
            <a:ext cx="1159103" cy="842083"/>
          </a:xfrm>
          <a:prstGeom prst="rect">
            <a:avLst/>
          </a:prstGeom>
          <a:ln>
            <a:solidFill>
              <a:schemeClr val="tx1">
                <a:lumMod val="50000"/>
                <a:lumOff val="50000"/>
              </a:schemeClr>
            </a:solidFill>
          </a:ln>
        </p:spPr>
      </p:pic>
      <p:pic>
        <p:nvPicPr>
          <p:cNvPr id="2" name="Obrázok 1"/>
          <p:cNvPicPr>
            <a:picLocks noChangeAspect="1"/>
          </p:cNvPicPr>
          <p:nvPr/>
        </p:nvPicPr>
        <p:blipFill rotWithShape="1">
          <a:blip r:embed="rId3"/>
          <a:srcRect t="-2268" r="4393" b="13408"/>
          <a:stretch/>
        </p:blipFill>
        <p:spPr>
          <a:xfrm>
            <a:off x="2938093" y="350093"/>
            <a:ext cx="1580166" cy="1021011"/>
          </a:xfrm>
          <a:prstGeom prst="rect">
            <a:avLst/>
          </a:prstGeom>
          <a:ln w="28575">
            <a:solidFill>
              <a:srgbClr val="C00000"/>
            </a:solidFill>
          </a:ln>
        </p:spPr>
      </p:pic>
      <p:pic>
        <p:nvPicPr>
          <p:cNvPr id="8" name="Obrázok 7"/>
          <p:cNvPicPr>
            <a:picLocks noChangeAspect="1"/>
          </p:cNvPicPr>
          <p:nvPr/>
        </p:nvPicPr>
        <p:blipFill>
          <a:blip r:embed="rId4"/>
          <a:stretch>
            <a:fillRect/>
          </a:stretch>
        </p:blipFill>
        <p:spPr>
          <a:xfrm>
            <a:off x="2643724" y="1731900"/>
            <a:ext cx="1156240" cy="1628570"/>
          </a:xfrm>
          <a:prstGeom prst="rect">
            <a:avLst/>
          </a:prstGeom>
          <a:ln w="28575">
            <a:solidFill>
              <a:srgbClr val="C00000"/>
            </a:solidFill>
          </a:ln>
        </p:spPr>
      </p:pic>
      <p:pic>
        <p:nvPicPr>
          <p:cNvPr id="9" name="Obrázok 8"/>
          <p:cNvPicPr>
            <a:picLocks noChangeAspect="1"/>
          </p:cNvPicPr>
          <p:nvPr/>
        </p:nvPicPr>
        <p:blipFill rotWithShape="1">
          <a:blip r:embed="rId5"/>
          <a:srcRect l="9033" r="5175"/>
          <a:stretch/>
        </p:blipFill>
        <p:spPr>
          <a:xfrm>
            <a:off x="3565088" y="4925688"/>
            <a:ext cx="1228101" cy="1498961"/>
          </a:xfrm>
          <a:prstGeom prst="rect">
            <a:avLst/>
          </a:prstGeom>
          <a:ln w="28575">
            <a:solidFill>
              <a:srgbClr val="C00000"/>
            </a:solidFill>
          </a:ln>
        </p:spPr>
      </p:pic>
      <p:pic>
        <p:nvPicPr>
          <p:cNvPr id="10" name="Obrázok 9"/>
          <p:cNvPicPr>
            <a:picLocks noChangeAspect="1"/>
          </p:cNvPicPr>
          <p:nvPr/>
        </p:nvPicPr>
        <p:blipFill>
          <a:blip r:embed="rId6"/>
          <a:stretch>
            <a:fillRect/>
          </a:stretch>
        </p:blipFill>
        <p:spPr>
          <a:xfrm>
            <a:off x="3349864" y="3491161"/>
            <a:ext cx="1511968" cy="1073339"/>
          </a:xfrm>
          <a:prstGeom prst="rect">
            <a:avLst/>
          </a:prstGeom>
          <a:ln w="28575">
            <a:solidFill>
              <a:srgbClr val="C00000"/>
            </a:solidFill>
          </a:ln>
        </p:spPr>
      </p:pic>
      <p:sp>
        <p:nvSpPr>
          <p:cNvPr id="11" name="BlokTextu 10"/>
          <p:cNvSpPr txBox="1"/>
          <p:nvPr/>
        </p:nvSpPr>
        <p:spPr>
          <a:xfrm>
            <a:off x="547532" y="545610"/>
            <a:ext cx="1538037" cy="317459"/>
          </a:xfrm>
          <a:prstGeom prst="rect">
            <a:avLst/>
          </a:prstGeom>
          <a:solidFill>
            <a:schemeClr val="accent4">
              <a:lumMod val="20000"/>
              <a:lumOff val="80000"/>
            </a:schemeClr>
          </a:solidFill>
        </p:spPr>
        <p:txBody>
          <a:bodyPr wrap="square" rtlCol="0">
            <a:spAutoFit/>
          </a:bodyPr>
          <a:lstStyle/>
          <a:p>
            <a:r>
              <a:rPr lang="sk-SK" sz="1463" dirty="0"/>
              <a:t>   Vlastná tvorba </a:t>
            </a:r>
          </a:p>
        </p:txBody>
      </p:sp>
      <p:sp>
        <p:nvSpPr>
          <p:cNvPr id="12" name="BlokTextu 11"/>
          <p:cNvSpPr txBox="1"/>
          <p:nvPr/>
        </p:nvSpPr>
        <p:spPr>
          <a:xfrm>
            <a:off x="106358" y="6536360"/>
            <a:ext cx="3536538" cy="246221"/>
          </a:xfrm>
          <a:prstGeom prst="rect">
            <a:avLst/>
          </a:prstGeom>
          <a:noFill/>
        </p:spPr>
        <p:txBody>
          <a:bodyPr wrap="square" rtlCol="0">
            <a:spAutoFit/>
          </a:bodyPr>
          <a:lstStyle/>
          <a:p>
            <a:r>
              <a:rPr lang="sk-SK" sz="1000" dirty="0">
                <a:latin typeface="Arial" panose="020B0604020202020204" pitchFamily="34" charset="0"/>
                <a:cs typeface="Arial" panose="020B0604020202020204" pitchFamily="34" charset="0"/>
              </a:rPr>
              <a:t>Táto básnička je spoločným výtvorom </a:t>
            </a:r>
            <a:r>
              <a:rPr lang="sk-SK" sz="1000" dirty="0" smtClean="0">
                <a:latin typeface="Arial" panose="020B0604020202020204" pitchFamily="34" charset="0"/>
                <a:cs typeface="Arial" panose="020B0604020202020204" pitchFamily="34" charset="0"/>
              </a:rPr>
              <a:t> </a:t>
            </a:r>
            <a:r>
              <a:rPr lang="sk-SK" sz="1000" dirty="0">
                <a:latin typeface="Arial" panose="020B0604020202020204" pitchFamily="34" charset="0"/>
                <a:cs typeface="Arial" panose="020B0604020202020204" pitchFamily="34" charset="0"/>
              </a:rPr>
              <a:t>žiakov z 8.A</a:t>
            </a:r>
          </a:p>
        </p:txBody>
      </p:sp>
      <p:sp>
        <p:nvSpPr>
          <p:cNvPr id="13" name="BlokTextu 12"/>
          <p:cNvSpPr txBox="1"/>
          <p:nvPr/>
        </p:nvSpPr>
        <p:spPr>
          <a:xfrm>
            <a:off x="3767201" y="2857989"/>
            <a:ext cx="1080690" cy="246221"/>
          </a:xfrm>
          <a:prstGeom prst="rect">
            <a:avLst/>
          </a:prstGeom>
          <a:noFill/>
        </p:spPr>
        <p:txBody>
          <a:bodyPr wrap="square" rtlCol="0">
            <a:spAutoFit/>
          </a:bodyPr>
          <a:lstStyle/>
          <a:p>
            <a:r>
              <a:rPr lang="sk-SK" sz="1000" dirty="0" err="1">
                <a:latin typeface="Arial" panose="020B0604020202020204" pitchFamily="34" charset="0"/>
                <a:cs typeface="Arial" panose="020B0604020202020204" pitchFamily="34" charset="0"/>
              </a:rPr>
              <a:t>S.Falisová</a:t>
            </a:r>
            <a:r>
              <a:rPr lang="sk-SK" sz="1000" dirty="0">
                <a:latin typeface="Arial" panose="020B0604020202020204" pitchFamily="34" charset="0"/>
                <a:cs typeface="Arial" panose="020B0604020202020204" pitchFamily="34" charset="0"/>
              </a:rPr>
              <a:t>, 7.A</a:t>
            </a:r>
          </a:p>
        </p:txBody>
      </p:sp>
      <p:sp>
        <p:nvSpPr>
          <p:cNvPr id="14" name="BlokTextu 13"/>
          <p:cNvSpPr txBox="1"/>
          <p:nvPr/>
        </p:nvSpPr>
        <p:spPr>
          <a:xfrm>
            <a:off x="3584325" y="6451307"/>
            <a:ext cx="1337037" cy="246221"/>
          </a:xfrm>
          <a:prstGeom prst="rect">
            <a:avLst/>
          </a:prstGeom>
          <a:noFill/>
        </p:spPr>
        <p:txBody>
          <a:bodyPr wrap="square" rtlCol="0">
            <a:spAutoFit/>
          </a:bodyPr>
          <a:lstStyle/>
          <a:p>
            <a:r>
              <a:rPr lang="sk-SK" sz="1000" dirty="0">
                <a:latin typeface="Arial" panose="020B0604020202020204" pitchFamily="34" charset="0"/>
                <a:cs typeface="Arial" panose="020B0604020202020204" pitchFamily="34" charset="0"/>
              </a:rPr>
              <a:t>N. </a:t>
            </a:r>
            <a:r>
              <a:rPr lang="sk-SK" sz="1000" dirty="0" err="1">
                <a:latin typeface="Arial" panose="020B0604020202020204" pitchFamily="34" charset="0"/>
                <a:cs typeface="Arial" panose="020B0604020202020204" pitchFamily="34" charset="0"/>
              </a:rPr>
              <a:t>Žoltáková</a:t>
            </a:r>
            <a:r>
              <a:rPr lang="sk-SK" sz="1000" dirty="0">
                <a:latin typeface="Arial" panose="020B0604020202020204" pitchFamily="34" charset="0"/>
                <a:cs typeface="Arial" panose="020B0604020202020204" pitchFamily="34" charset="0"/>
              </a:rPr>
              <a:t>, 7.A</a:t>
            </a:r>
          </a:p>
        </p:txBody>
      </p:sp>
      <p:sp>
        <p:nvSpPr>
          <p:cNvPr id="15" name="BlokTextu 14"/>
          <p:cNvSpPr txBox="1"/>
          <p:nvPr/>
        </p:nvSpPr>
        <p:spPr>
          <a:xfrm>
            <a:off x="2536882" y="4605732"/>
            <a:ext cx="1263082" cy="246221"/>
          </a:xfrm>
          <a:prstGeom prst="rect">
            <a:avLst/>
          </a:prstGeom>
          <a:noFill/>
        </p:spPr>
        <p:txBody>
          <a:bodyPr wrap="square" rtlCol="0">
            <a:spAutoFit/>
          </a:bodyPr>
          <a:lstStyle/>
          <a:p>
            <a:r>
              <a:rPr lang="sk-SK" sz="1000" dirty="0">
                <a:latin typeface="Arial" panose="020B0604020202020204" pitchFamily="34" charset="0"/>
                <a:cs typeface="Arial" panose="020B0604020202020204" pitchFamily="34" charset="0"/>
              </a:rPr>
              <a:t>V. </a:t>
            </a:r>
            <a:r>
              <a:rPr lang="sk-SK" sz="1000" dirty="0" err="1">
                <a:latin typeface="Arial" panose="020B0604020202020204" pitchFamily="34" charset="0"/>
                <a:cs typeface="Arial" panose="020B0604020202020204" pitchFamily="34" charset="0"/>
              </a:rPr>
              <a:t>Dimunová</a:t>
            </a:r>
            <a:r>
              <a:rPr lang="sk-SK" sz="1000" dirty="0">
                <a:latin typeface="Arial" panose="020B0604020202020204" pitchFamily="34" charset="0"/>
                <a:cs typeface="Arial" panose="020B0604020202020204" pitchFamily="34" charset="0"/>
              </a:rPr>
              <a:t>, 7.A</a:t>
            </a:r>
          </a:p>
        </p:txBody>
      </p:sp>
      <p:sp>
        <p:nvSpPr>
          <p:cNvPr id="16" name="BlokTextu 15"/>
          <p:cNvSpPr txBox="1"/>
          <p:nvPr/>
        </p:nvSpPr>
        <p:spPr>
          <a:xfrm>
            <a:off x="3642896" y="1386887"/>
            <a:ext cx="1026003" cy="246221"/>
          </a:xfrm>
          <a:prstGeom prst="rect">
            <a:avLst/>
          </a:prstGeom>
          <a:noFill/>
        </p:spPr>
        <p:txBody>
          <a:bodyPr wrap="square" rtlCol="0">
            <a:spAutoFit/>
          </a:bodyPr>
          <a:lstStyle/>
          <a:p>
            <a:r>
              <a:rPr lang="sk-SK" sz="1000" dirty="0" err="1">
                <a:latin typeface="Arial" panose="020B0604020202020204" pitchFamily="34" charset="0"/>
                <a:cs typeface="Arial" panose="020B0604020202020204" pitchFamily="34" charset="0"/>
              </a:rPr>
              <a:t>E.Suchá</a:t>
            </a:r>
            <a:r>
              <a:rPr lang="sk-SK" sz="1000" dirty="0">
                <a:latin typeface="Arial" panose="020B0604020202020204" pitchFamily="34" charset="0"/>
                <a:cs typeface="Arial" panose="020B0604020202020204" pitchFamily="34" charset="0"/>
              </a:rPr>
              <a:t>, 7.A</a:t>
            </a:r>
          </a:p>
        </p:txBody>
      </p:sp>
      <p:sp>
        <p:nvSpPr>
          <p:cNvPr id="17" name="BlokTextu 16"/>
          <p:cNvSpPr txBox="1"/>
          <p:nvPr/>
        </p:nvSpPr>
        <p:spPr>
          <a:xfrm>
            <a:off x="2150548" y="153076"/>
            <a:ext cx="775727"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- 12 -</a:t>
            </a:r>
          </a:p>
        </p:txBody>
      </p:sp>
    </p:spTree>
    <p:extLst>
      <p:ext uri="{BB962C8B-B14F-4D97-AF65-F5344CB8AC3E}">
        <p14:creationId xmlns:p14="http://schemas.microsoft.com/office/powerpoint/2010/main" val="42085373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ĺžnik 3"/>
          <p:cNvSpPr/>
          <p:nvPr/>
        </p:nvSpPr>
        <p:spPr>
          <a:xfrm>
            <a:off x="15036" y="265421"/>
            <a:ext cx="4840101" cy="6609502"/>
          </a:xfrm>
          <a:prstGeom prst="rect">
            <a:avLst/>
          </a:prstGeom>
        </p:spPr>
        <p:txBody>
          <a:bodyPr wrap="square">
            <a:spAutoFit/>
          </a:bodyPr>
          <a:lstStyle/>
          <a:p>
            <a:pPr algn="just"/>
            <a:r>
              <a:rPr lang="sk-SK" sz="1100" kern="150" dirty="0">
                <a:latin typeface="Times New Roman" panose="02020603050405020304" pitchFamily="18" charset="0"/>
                <a:ea typeface="SimSun" panose="02010600030101010101" pitchFamily="2" charset="-122"/>
                <a:cs typeface="Lucida Sans" panose="020B0602030504020204" pitchFamily="34" charset="0"/>
              </a:rPr>
              <a:t>Nie je to tak dávno, čo boli žiakmi našej školy. Teraz študujú na strednej a vysokej škole, venujú sa folklóru a úspešne ho reprezentujú nielen v Medzilaborciach a jeho okolí, ale aj za hranicami SR. Reč je o bratoch Peťovi a Denisovi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Zjatikových</a:t>
            </a:r>
            <a:r>
              <a:rPr lang="sk-SK" sz="1100" kern="150" dirty="0">
                <a:latin typeface="Times New Roman" panose="02020603050405020304" pitchFamily="18" charset="0"/>
                <a:ea typeface="SimSun" panose="02010600030101010101" pitchFamily="2" charset="-122"/>
                <a:cs typeface="Lucida Sans" panose="020B0602030504020204" pitchFamily="34" charset="0"/>
              </a:rPr>
              <a:t>.</a:t>
            </a:r>
          </a:p>
          <a:p>
            <a:pPr algn="just">
              <a:lnSpc>
                <a:spcPct val="150000"/>
              </a:lnSpc>
            </a:pPr>
            <a:r>
              <a:rPr lang="sk-SK" sz="1100" b="1" kern="150" dirty="0">
                <a:latin typeface="Times New Roman" panose="02020603050405020304" pitchFamily="18" charset="0"/>
                <a:ea typeface="SimSun" panose="02010600030101010101" pitchFamily="2" charset="-122"/>
                <a:cs typeface="Lucida Sans" panose="020B0602030504020204" pitchFamily="34" charset="0"/>
              </a:rPr>
              <a:t> </a:t>
            </a:r>
            <a:endParaRPr lang="sk-SK" sz="1100" kern="150" dirty="0">
              <a:latin typeface="Times New Roman" panose="02020603050405020304" pitchFamily="18" charset="0"/>
              <a:ea typeface="SimSun" panose="02010600030101010101" pitchFamily="2" charset="-122"/>
              <a:cs typeface="Lucida Sans" panose="020B0602030504020204" pitchFamily="34" charset="0"/>
            </a:endParaRPr>
          </a:p>
          <a:p>
            <a:pPr algn="just">
              <a:lnSpc>
                <a:spcPct val="150000"/>
              </a:lnSpc>
            </a:pPr>
            <a:r>
              <a:rPr lang="sk-SK" sz="1100" b="1"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rPr>
              <a:t>KK: ODKEDY SA VENUJETE SPEVU?</a:t>
            </a:r>
            <a:endParaRPr lang="sk-SK" sz="1100"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endParaRPr>
          </a:p>
          <a:p>
            <a:pPr algn="just"/>
            <a:r>
              <a:rPr lang="sk-SK" sz="1100" b="1" kern="150" dirty="0">
                <a:latin typeface="Times New Roman" panose="02020603050405020304" pitchFamily="18" charset="0"/>
                <a:ea typeface="SimSun" panose="02010600030101010101" pitchFamily="2" charset="-122"/>
                <a:cs typeface="Lucida Sans" panose="020B0602030504020204" pitchFamily="34" charset="0"/>
              </a:rPr>
              <a:t>PETER: </a:t>
            </a:r>
            <a:r>
              <a:rPr lang="sk-SK" sz="1100" kern="150" dirty="0">
                <a:latin typeface="Times New Roman" panose="02020603050405020304" pitchFamily="18" charset="0"/>
                <a:ea typeface="SimSun" panose="02010600030101010101" pitchFamily="2" charset="-122"/>
                <a:cs typeface="Lucida Sans" panose="020B0602030504020204" pitchFamily="34" charset="0"/>
              </a:rPr>
              <a:t>Spevu sa venujem už od škôlky, ale prestal som spievať počas štúdia na základnej škole, pretože som sa venoval hre na akordeón. K spevu som sa vrátil v prvom ročníku strednej školy.</a:t>
            </a:r>
          </a:p>
          <a:p>
            <a:pPr algn="just"/>
            <a:r>
              <a:rPr lang="sk-SK" sz="1100" b="1" kern="150" dirty="0">
                <a:latin typeface="Times New Roman" panose="02020603050405020304" pitchFamily="18" charset="0"/>
                <a:ea typeface="SimSun" panose="02010600030101010101" pitchFamily="2" charset="-122"/>
                <a:cs typeface="Lucida Sans" panose="020B0602030504020204" pitchFamily="34" charset="0"/>
              </a:rPr>
              <a:t>DENIS: </a:t>
            </a:r>
            <a:r>
              <a:rPr lang="sk-SK" sz="1100" kern="150" dirty="0">
                <a:latin typeface="Times New Roman" panose="02020603050405020304" pitchFamily="18" charset="0"/>
                <a:ea typeface="SimSun" panose="02010600030101010101" pitchFamily="2" charset="-122"/>
                <a:cs typeface="Lucida Sans" panose="020B0602030504020204" pitchFamily="34" charset="0"/>
              </a:rPr>
              <a:t>Spievam odmalička. Už v škôlke som chodil vystupovať na rôzne akcie. V škole nás s bratom podchytila pani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Regrutová</a:t>
            </a:r>
            <a:r>
              <a:rPr lang="sk-SK" sz="1100" kern="150" dirty="0">
                <a:latin typeface="Times New Roman" panose="02020603050405020304" pitchFamily="18" charset="0"/>
                <a:ea typeface="SimSun" panose="02010600030101010101" pitchFamily="2" charset="-122"/>
                <a:cs typeface="Lucida Sans" panose="020B0602030504020204" pitchFamily="34" charset="0"/>
              </a:rPr>
              <a:t> a odvtedy sa venujeme folklórnej hudbe a piesňam.</a:t>
            </a:r>
          </a:p>
          <a:p>
            <a:pPr algn="just">
              <a:lnSpc>
                <a:spcPct val="150000"/>
              </a:lnSpc>
            </a:pPr>
            <a:r>
              <a:rPr lang="sk-SK" sz="1100" kern="150" dirty="0">
                <a:latin typeface="Times New Roman" panose="02020603050405020304" pitchFamily="18" charset="0"/>
                <a:ea typeface="SimSun" panose="02010600030101010101" pitchFamily="2" charset="-122"/>
                <a:cs typeface="Lucida Sans" panose="020B0602030504020204" pitchFamily="34" charset="0"/>
              </a:rPr>
              <a:t> </a:t>
            </a:r>
          </a:p>
          <a:p>
            <a:pPr algn="just">
              <a:lnSpc>
                <a:spcPct val="150000"/>
              </a:lnSpc>
            </a:pPr>
            <a:r>
              <a:rPr lang="sk-SK" sz="1100" b="1"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rPr>
              <a:t>KK:ČO PRE VÁS ZNAMENÁ FOLKLÓR?</a:t>
            </a:r>
            <a:endParaRPr lang="sk-SK" sz="1100"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endParaRPr>
          </a:p>
          <a:p>
            <a:pPr algn="just"/>
            <a:r>
              <a:rPr lang="sk-SK" sz="1100" b="1" kern="150" dirty="0">
                <a:latin typeface="Times New Roman" panose="02020603050405020304" pitchFamily="18" charset="0"/>
                <a:ea typeface="SimSun" panose="02010600030101010101" pitchFamily="2" charset="-122"/>
                <a:cs typeface="Lucida Sans" panose="020B0602030504020204" pitchFamily="34" charset="0"/>
              </a:rPr>
              <a:t>PETER: </a:t>
            </a:r>
            <a:r>
              <a:rPr lang="sk-SK" sz="1100" kern="150" dirty="0">
                <a:latin typeface="Times New Roman" panose="02020603050405020304" pitchFamily="18" charset="0"/>
                <a:ea typeface="SimSun" panose="02010600030101010101" pitchFamily="2" charset="-122"/>
                <a:cs typeface="Lucida Sans" panose="020B0602030504020204" pitchFamily="34" charset="0"/>
              </a:rPr>
              <a:t>Dobrá otázka. Folklór sa stal súčasťou môjho každodenného života. Po autách je to moja druhá „závislosť“.</a:t>
            </a:r>
          </a:p>
          <a:p>
            <a:pPr algn="just"/>
            <a:r>
              <a:rPr lang="sk-SK" sz="1100" b="1" kern="150" dirty="0">
                <a:latin typeface="Times New Roman" panose="02020603050405020304" pitchFamily="18" charset="0"/>
                <a:ea typeface="SimSun" panose="02010600030101010101" pitchFamily="2" charset="-122"/>
                <a:cs typeface="Lucida Sans" panose="020B0602030504020204" pitchFamily="34" charset="0"/>
              </a:rPr>
              <a:t>DENIS: </a:t>
            </a:r>
            <a:r>
              <a:rPr lang="sk-SK" sz="1100" kern="150" dirty="0">
                <a:latin typeface="Times New Roman" panose="02020603050405020304" pitchFamily="18" charset="0"/>
                <a:ea typeface="SimSun" panose="02010600030101010101" pitchFamily="2" charset="-122"/>
                <a:cs typeface="Lucida Sans" panose="020B0602030504020204" pitchFamily="34" charset="0"/>
              </a:rPr>
              <a:t>Spev som mal vždy rád, ale folklór je láska, puto k našim koreňom. Nebyť jeho, možno nie som tam, kde som = študent konzervatória v KE.</a:t>
            </a:r>
          </a:p>
          <a:p>
            <a:pPr algn="just"/>
            <a:endParaRPr lang="sk-SK" sz="1100" kern="150" dirty="0">
              <a:latin typeface="Times New Roman" panose="02020603050405020304" pitchFamily="18" charset="0"/>
              <a:ea typeface="SimSun" panose="02010600030101010101" pitchFamily="2" charset="-122"/>
              <a:cs typeface="Lucida Sans" panose="020B0602030504020204" pitchFamily="34" charset="0"/>
            </a:endParaRPr>
          </a:p>
          <a:p>
            <a:pPr lvl="0" algn="just">
              <a:lnSpc>
                <a:spcPct val="150000"/>
              </a:lnSpc>
            </a:pPr>
            <a:r>
              <a:rPr lang="sk-SK" sz="1100" b="1"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rPr>
              <a:t>KK: SPOLU S ROLANDOM GUBOM  TVORÍTE ZOSKUPENIE LABIRSKY BEŤARE. AKO VZNIKOL NÁZOV?</a:t>
            </a:r>
            <a:endParaRPr lang="sk-SK" sz="1100"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endParaRPr>
          </a:p>
          <a:p>
            <a:pPr lvl="0" algn="just"/>
            <a:r>
              <a:rPr lang="sk-SK" sz="1100" b="1"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PETER: </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Myslím, že nás ľudia takto začali prezývať. My sme túto prezývku prijali a mám pocit, že nás aj vystihuje :).</a:t>
            </a:r>
          </a:p>
          <a:p>
            <a:pPr lvl="0" algn="just">
              <a:lnSpc>
                <a:spcPct val="150000"/>
              </a:lnSpc>
            </a:pP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a:t>
            </a:r>
            <a:endParaRPr lang="sk-SK" sz="1100"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endParaRPr>
          </a:p>
          <a:p>
            <a:pPr lvl="0" algn="just">
              <a:lnSpc>
                <a:spcPct val="150000"/>
              </a:lnSpc>
            </a:pPr>
            <a:r>
              <a:rPr lang="sk-SK" sz="1100" b="1"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rPr>
              <a:t>KK: AKÉ PIESNE TVORIA VÁŠ REPERTOÁR? KTO HO MÁ NA STAROSTI?</a:t>
            </a:r>
            <a:endParaRPr lang="sk-SK" sz="1100"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endParaRPr>
          </a:p>
          <a:p>
            <a:pPr lvl="0" algn="just"/>
            <a:r>
              <a:rPr lang="sk-SK" sz="1100" b="1"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DENIS: </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Repertoár má na starosti naša umelecká vedúca Anna </a:t>
            </a:r>
            <a:r>
              <a:rPr lang="sk-SK" sz="1100" kern="150" dirty="0" err="1">
                <a:solidFill>
                  <a:prstClr val="black"/>
                </a:solidFill>
                <a:latin typeface="Times New Roman" panose="02020603050405020304" pitchFamily="18" charset="0"/>
                <a:ea typeface="SimSun" panose="02010600030101010101" pitchFamily="2" charset="-122"/>
                <a:cs typeface="Lucida Sans" panose="020B0602030504020204" pitchFamily="34" charset="0"/>
              </a:rPr>
              <a:t>Regrutová</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a:t>
            </a:r>
          </a:p>
          <a:p>
            <a:pPr lvl="0" algn="just"/>
            <a:r>
              <a:rPr lang="sk-SK" sz="1100" b="1"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PETER: </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Hľadá, skladá a učí nás skladby, ktoré sú už dávno zabudnuté.</a:t>
            </a:r>
          </a:p>
          <a:p>
            <a:pPr lvl="0" algn="just"/>
            <a:endPar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endParaRPr>
          </a:p>
          <a:p>
            <a:pPr lvl="0" algn="just">
              <a:lnSpc>
                <a:spcPct val="150000"/>
              </a:lnSpc>
            </a:pPr>
            <a:r>
              <a:rPr lang="sk-SK" sz="1100" b="1"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rPr>
              <a:t>KK: VYPADOL VÁM NIEKEDY TEXT? ZAŽILI STE VTIPNÚ SITUÁCIU PRI VYSTÚPENÍ?</a:t>
            </a:r>
            <a:endParaRPr lang="sk-SK" sz="1100"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endParaRPr>
          </a:p>
          <a:p>
            <a:pPr lvl="0" algn="just"/>
            <a:r>
              <a:rPr lang="sk-SK" sz="1100" b="1"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DENIS: </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Niekedy sa stane, že nám text vypadne, vtedy improvizujeme :). Medzi úsmevnú príhodu môžeme zaradiť vystúpenie na Ukrajine, kedy Roland nevedel text piesne, napísal si ho na ruku a takto s odčítavaním textu z ruky spieval.</a:t>
            </a:r>
            <a:endParaRPr lang="sk-SK" sz="1100" kern="150" dirty="0">
              <a:latin typeface="Times New Roman" panose="02020603050405020304" pitchFamily="18" charset="0"/>
              <a:ea typeface="SimSun" panose="02010600030101010101" pitchFamily="2" charset="-122"/>
              <a:cs typeface="Lucida Sans" panose="020B0602030504020204" pitchFamily="34" charset="0"/>
            </a:endParaRPr>
          </a:p>
        </p:txBody>
      </p:sp>
      <p:sp>
        <p:nvSpPr>
          <p:cNvPr id="6" name="BlokTextu 5"/>
          <p:cNvSpPr txBox="1"/>
          <p:nvPr/>
        </p:nvSpPr>
        <p:spPr>
          <a:xfrm>
            <a:off x="2103204" y="138197"/>
            <a:ext cx="633692"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- 6 -</a:t>
            </a:r>
          </a:p>
        </p:txBody>
      </p:sp>
      <p:pic>
        <p:nvPicPr>
          <p:cNvPr id="8" name="Obrázok 7"/>
          <p:cNvPicPr>
            <a:picLocks noChangeAspect="1"/>
          </p:cNvPicPr>
          <p:nvPr/>
        </p:nvPicPr>
        <p:blipFill>
          <a:blip r:embed="rId2">
            <a:duotone>
              <a:schemeClr val="accent1">
                <a:shade val="45000"/>
                <a:satMod val="135000"/>
              </a:schemeClr>
              <a:prstClr val="white"/>
            </a:duotone>
          </a:blip>
          <a:stretch>
            <a:fillRect/>
          </a:stretch>
        </p:blipFill>
        <p:spPr>
          <a:xfrm>
            <a:off x="5036024" y="13648"/>
            <a:ext cx="4869976" cy="6844352"/>
          </a:xfrm>
          <a:prstGeom prst="rect">
            <a:avLst/>
          </a:prstGeom>
        </p:spPr>
      </p:pic>
      <p:sp>
        <p:nvSpPr>
          <p:cNvPr id="7" name="Obdĺžnik 6"/>
          <p:cNvSpPr/>
          <p:nvPr/>
        </p:nvSpPr>
        <p:spPr>
          <a:xfrm>
            <a:off x="5054763" y="268534"/>
            <a:ext cx="4851237" cy="6848029"/>
          </a:xfrm>
          <a:prstGeom prst="rect">
            <a:avLst/>
          </a:prstGeom>
        </p:spPr>
        <p:txBody>
          <a:bodyPr wrap="square">
            <a:spAutoFit/>
          </a:bodyPr>
          <a:lstStyle/>
          <a:p>
            <a:r>
              <a:rPr lang="sk-SK" sz="1000" b="1" kern="150" dirty="0">
                <a:latin typeface="Times New Roman" panose="02020603050405020304" pitchFamily="18" charset="0"/>
                <a:ea typeface="SimSun" panose="02010600030101010101" pitchFamily="2" charset="-122"/>
                <a:cs typeface="Lucida Sans" panose="020B0602030504020204" pitchFamily="34" charset="0"/>
              </a:rPr>
              <a:t>                         </a:t>
            </a:r>
            <a:r>
              <a:rPr lang="sk-SK" sz="1000" b="1" kern="150" dirty="0" smtClean="0">
                <a:latin typeface="Times New Roman" panose="02020603050405020304" pitchFamily="18" charset="0"/>
                <a:ea typeface="SimSun" panose="02010600030101010101" pitchFamily="2" charset="-122"/>
                <a:cs typeface="Lucida Sans" panose="020B0602030504020204" pitchFamily="34" charset="0"/>
              </a:rPr>
              <a:t>   </a:t>
            </a:r>
            <a:r>
              <a:rPr lang="sk-SK" sz="1000" b="1" kern="150" dirty="0">
                <a:latin typeface="Times New Roman" panose="02020603050405020304" pitchFamily="18" charset="0"/>
                <a:ea typeface="SimSun" panose="02010600030101010101" pitchFamily="2" charset="-122"/>
                <a:cs typeface="Lucida Sans" panose="020B0602030504020204" pitchFamily="34" charset="0"/>
              </a:rPr>
              <a:t>Americký sen</a:t>
            </a:r>
            <a:endParaRPr lang="sk-SK" sz="1000" kern="150" dirty="0">
              <a:latin typeface="Times New Roman" panose="02020603050405020304" pitchFamily="18" charset="0"/>
              <a:ea typeface="SimSun" panose="02010600030101010101" pitchFamily="2" charset="-122"/>
              <a:cs typeface="Lucida Sans" panose="020B0602030504020204" pitchFamily="34" charset="0"/>
            </a:endParaRPr>
          </a:p>
          <a:p>
            <a:pPr algn="just">
              <a:lnSpc>
                <a:spcPct val="150000"/>
              </a:lnSpc>
            </a:pPr>
            <a:r>
              <a:rPr lang="sk-SK" sz="1000" kern="150" dirty="0">
                <a:latin typeface="Times New Roman" panose="02020603050405020304" pitchFamily="18" charset="0"/>
                <a:ea typeface="SimSun" panose="02010600030101010101" pitchFamily="2" charset="-122"/>
                <a:cs typeface="Lucida Sans" panose="020B0602030504020204" pitchFamily="34" charset="0"/>
              </a:rPr>
              <a:t>		</a:t>
            </a:r>
            <a:r>
              <a:rPr lang="sk-SK" sz="1100" kern="150" dirty="0">
                <a:latin typeface="Times New Roman" panose="02020603050405020304" pitchFamily="18" charset="0"/>
                <a:ea typeface="SimSun" panose="02010600030101010101" pitchFamily="2" charset="-122"/>
                <a:cs typeface="Lucida Sans" panose="020B0602030504020204" pitchFamily="34" charset="0"/>
              </a:rPr>
              <a:t>Keď som sa v máji dozvedel, že strávim tri týždne u strýka v New Yorku, nemohol som sa dočkať odletu. Tie dva mesiace mi pripadali ako večnosť. Nikdy predtým som lietadlom neletel, takže som sa na samotný let tešil. Miestom odletu bolo poľské mesto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Warszawa</a:t>
            </a:r>
            <a:r>
              <a:rPr lang="sk-SK" sz="1100" kern="150" dirty="0">
                <a:latin typeface="Times New Roman" panose="02020603050405020304" pitchFamily="18" charset="0"/>
                <a:ea typeface="SimSun" panose="02010600030101010101" pitchFamily="2" charset="-122"/>
                <a:cs typeface="Lucida Sans" panose="020B0602030504020204" pitchFamily="34" charset="0"/>
              </a:rPr>
              <a:t> a let trval približne 9 hodín.</a:t>
            </a:r>
          </a:p>
          <a:p>
            <a:pPr algn="just">
              <a:lnSpc>
                <a:spcPct val="150000"/>
              </a:lnSpc>
            </a:pPr>
            <a:r>
              <a:rPr lang="sk-SK" sz="1100" kern="150" dirty="0">
                <a:latin typeface="Times New Roman" panose="02020603050405020304" pitchFamily="18" charset="0"/>
                <a:ea typeface="SimSun" panose="02010600030101010101" pitchFamily="2" charset="-122"/>
                <a:cs typeface="Lucida Sans" panose="020B0602030504020204" pitchFamily="34" charset="0"/>
              </a:rPr>
              <a:t>	Do New Yorku sme dorazili o piatej popoludní. Ešte pre pristátím sme videli symbol New Yorku i celej Ameriky – Sochu Slobody. Najviac som sa však tešil na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Manhattan</a:t>
            </a:r>
            <a:r>
              <a:rPr lang="sk-SK" sz="1100" kern="150" dirty="0">
                <a:latin typeface="Times New Roman" panose="02020603050405020304" pitchFamily="18" charset="0"/>
                <a:ea typeface="SimSun" panose="02010600030101010101" pitchFamily="2" charset="-122"/>
                <a:cs typeface="Lucida Sans" panose="020B0602030504020204" pitchFamily="34" charset="0"/>
              </a:rPr>
              <a:t> – najmenšiu a najatraktívnejšiu štvrť New Yorku. Toto miesto v sebe skĺbilo všetko, čo som chcel vidieť a spoznať, napr.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Empire</a:t>
            </a:r>
            <a:r>
              <a:rPr lang="sk-SK" sz="1100" kern="150" dirty="0">
                <a:latin typeface="Times New Roman" panose="02020603050405020304" pitchFamily="18" charset="0"/>
                <a:ea typeface="SimSun" panose="02010600030101010101" pitchFamily="2" charset="-122"/>
                <a:cs typeface="Lucida Sans" panose="020B0602030504020204" pitchFamily="34" charset="0"/>
              </a:rPr>
              <a:t> State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Building</a:t>
            </a:r>
            <a:r>
              <a:rPr lang="sk-SK" sz="1100" kern="150" dirty="0">
                <a:latin typeface="Times New Roman" panose="02020603050405020304" pitchFamily="18" charset="0"/>
                <a:ea typeface="SimSun" panose="02010600030101010101" pitchFamily="2" charset="-122"/>
                <a:cs typeface="Lucida Sans" panose="020B0602030504020204" pitchFamily="34" charset="0"/>
              </a:rPr>
              <a:t> – 102 poschodový mrakodrap z ktorého je nádherný výhľad na celý New York. Za pár sekúnd sme sa dostali výťahom na 86. poschodie. Tento mrakodrap je momentálne po páde dvojičiek, tretím najvyšším v New Yorku. Ďalším známym miestom, ktoré sme navštívili bolo Múzeum 11. septembra. Na mieste, kde stáli dva mrakodrapy – dvojičky, je v súčasnosti obrovský pamätník, kde sú mená obetí z tohto dňa. V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Manhattane</a:t>
            </a:r>
            <a:r>
              <a:rPr lang="sk-SK" sz="1100" kern="150" dirty="0">
                <a:latin typeface="Times New Roman" panose="02020603050405020304" pitchFamily="18" charset="0"/>
                <a:ea typeface="SimSun" panose="02010600030101010101" pitchFamily="2" charset="-122"/>
                <a:cs typeface="Lucida Sans" panose="020B0602030504020204" pitchFamily="34" charset="0"/>
              </a:rPr>
              <a:t> sa nachádza aj najdrahšia ulica New Yorku – 5 Avenue s obchodmi slávnych značiek. Keď sme chceli na tejto ulici zaparkovať, pýtali od nás 100 dolárov. Navštívili sme aj najslávnejšiu ulicu v New Yorku –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Brodway</a:t>
            </a:r>
            <a:r>
              <a:rPr lang="sk-SK" sz="1100" kern="150" dirty="0">
                <a:latin typeface="Times New Roman" panose="02020603050405020304" pitchFamily="18" charset="0"/>
                <a:ea typeface="SimSun" panose="02010600030101010101" pitchFamily="2" charset="-122"/>
                <a:cs typeface="Lucida Sans" panose="020B0602030504020204" pitchFamily="34" charset="0"/>
              </a:rPr>
              <a:t>, ktorej súčasťou je námestie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Times</a:t>
            </a:r>
            <a:r>
              <a:rPr lang="sk-SK" sz="1100" kern="150" dirty="0">
                <a:latin typeface="Times New Roman" panose="02020603050405020304" pitchFamily="18" charset="0"/>
                <a:ea typeface="SimSun" panose="02010600030101010101" pitchFamily="2" charset="-122"/>
                <a:cs typeface="Lucida Sans" panose="020B0602030504020204" pitchFamily="34" charset="0"/>
              </a:rPr>
              <a:t>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Square</a:t>
            </a:r>
            <a:r>
              <a:rPr lang="sk-SK" sz="1100" kern="150" dirty="0">
                <a:latin typeface="Times New Roman" panose="02020603050405020304" pitchFamily="18" charset="0"/>
                <a:ea typeface="SimSun" panose="02010600030101010101" pitchFamily="2" charset="-122"/>
                <a:cs typeface="Lucida Sans" panose="020B0602030504020204" pitchFamily="34" charset="0"/>
              </a:rPr>
              <a:t> – blikajúce farebné reklamy lákali pozornosť všetkých turistov. Na tejto ulici je vraj najviac divadiel na svete. Zaujímavá a nezabudnuteľná bola tiež plavba okolo Sochy Slobody a kúpanie na pláži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Long</a:t>
            </a:r>
            <a:r>
              <a:rPr lang="sk-SK" sz="1100" kern="150" dirty="0">
                <a:latin typeface="Times New Roman" panose="02020603050405020304" pitchFamily="18" charset="0"/>
                <a:ea typeface="SimSun" panose="02010600030101010101" pitchFamily="2" charset="-122"/>
                <a:cs typeface="Lucida Sans" panose="020B0602030504020204" pitchFamily="34" charset="0"/>
              </a:rPr>
              <a:t>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Beach</a:t>
            </a:r>
            <a:r>
              <a:rPr lang="sk-SK" sz="1100" kern="150" dirty="0">
                <a:latin typeface="Times New Roman" panose="02020603050405020304" pitchFamily="18" charset="0"/>
                <a:ea typeface="SimSun" panose="02010600030101010101" pitchFamily="2" charset="-122"/>
                <a:cs typeface="Lucida Sans" panose="020B0602030504020204" pitchFamily="34" charset="0"/>
              </a:rPr>
              <a:t>.</a:t>
            </a:r>
          </a:p>
          <a:p>
            <a:pPr algn="just">
              <a:lnSpc>
                <a:spcPct val="150000"/>
              </a:lnSpc>
            </a:pPr>
            <a:r>
              <a:rPr lang="sk-SK" sz="1100" kern="150" dirty="0">
                <a:latin typeface="Times New Roman" panose="02020603050405020304" pitchFamily="18" charset="0"/>
                <a:ea typeface="SimSun" panose="02010600030101010101" pitchFamily="2" charset="-122"/>
                <a:cs typeface="Lucida Sans" panose="020B0602030504020204" pitchFamily="34" charset="0"/>
              </a:rPr>
              <a:t>	Tri týždne zbehli ako voda a nastal čas návratu domov. Boli sme veľmi smutní, že odchádzame. Cesta bola veľmi dlhá, pretože lietadlo malo meškanie. Domov sme prišli veľmi unavení, no napriek tomu zážitky z týchto </a:t>
            </a:r>
            <a:r>
              <a:rPr lang="sk-SK" sz="1100" kern="150" dirty="0" err="1">
                <a:latin typeface="Times New Roman" panose="02020603050405020304" pitchFamily="18" charset="0"/>
                <a:ea typeface="SimSun" panose="02010600030101010101" pitchFamily="2" charset="-122"/>
                <a:cs typeface="Lucida Sans" panose="020B0602030504020204" pitchFamily="34" charset="0"/>
              </a:rPr>
              <a:t>praázdnin</a:t>
            </a:r>
            <a:r>
              <a:rPr lang="sk-SK" sz="1100" kern="150" dirty="0">
                <a:latin typeface="Times New Roman" panose="02020603050405020304" pitchFamily="18" charset="0"/>
                <a:ea typeface="SimSun" panose="02010600030101010101" pitchFamily="2" charset="-122"/>
                <a:cs typeface="Lucida Sans" panose="020B0602030504020204" pitchFamily="34" charset="0"/>
              </a:rPr>
              <a:t> mi dlho ostanú v pamäti. </a:t>
            </a:r>
            <a:r>
              <a:rPr lang="sk-SK" sz="1100" kern="150" dirty="0" smtClean="0">
                <a:latin typeface="Times New Roman" panose="02020603050405020304" pitchFamily="18" charset="0"/>
                <a:ea typeface="SimSun" panose="02010600030101010101" pitchFamily="2" charset="-122"/>
                <a:cs typeface="Lucida Sans" panose="020B0602030504020204" pitchFamily="34" charset="0"/>
              </a:rPr>
              <a:t>                                  Richard </a:t>
            </a:r>
            <a:r>
              <a:rPr lang="sk-SK" sz="1100" kern="150" dirty="0" err="1" smtClean="0">
                <a:latin typeface="Times New Roman" panose="02020603050405020304" pitchFamily="18" charset="0"/>
                <a:ea typeface="SimSun" panose="02010600030101010101" pitchFamily="2" charset="-122"/>
                <a:cs typeface="Lucida Sans" panose="020B0602030504020204" pitchFamily="34" charset="0"/>
              </a:rPr>
              <a:t>Pukáč</a:t>
            </a:r>
            <a:r>
              <a:rPr lang="sk-SK" sz="1100" kern="150" dirty="0" smtClean="0">
                <a:latin typeface="Times New Roman" panose="02020603050405020304" pitchFamily="18" charset="0"/>
                <a:ea typeface="SimSun" panose="02010600030101010101" pitchFamily="2" charset="-122"/>
                <a:cs typeface="Lucida Sans" panose="020B0602030504020204" pitchFamily="34" charset="0"/>
              </a:rPr>
              <a:t>, 8. A                                                                          </a:t>
            </a:r>
          </a:p>
          <a:p>
            <a:pPr algn="just">
              <a:lnSpc>
                <a:spcPct val="150000"/>
              </a:lnSpc>
            </a:pPr>
            <a:r>
              <a:rPr lang="sk-SK" sz="1100" kern="150" dirty="0" smtClean="0">
                <a:latin typeface="Times New Roman" panose="02020603050405020304" pitchFamily="18" charset="0"/>
                <a:ea typeface="SimSun" panose="02010600030101010101" pitchFamily="2" charset="-122"/>
                <a:cs typeface="Lucida Sans" panose="020B0602030504020204" pitchFamily="34" charset="0"/>
              </a:rPr>
              <a:t>      </a:t>
            </a:r>
            <a:endParaRPr lang="sk-SK" sz="1100" kern="150" dirty="0">
              <a:latin typeface="Times New Roman" panose="02020603050405020304" pitchFamily="18" charset="0"/>
              <a:ea typeface="SimSun" panose="02010600030101010101" pitchFamily="2" charset="-122"/>
              <a:cs typeface="Lucida Sans" panose="020B0602030504020204" pitchFamily="34" charset="0"/>
            </a:endParaRPr>
          </a:p>
        </p:txBody>
      </p:sp>
      <p:sp>
        <p:nvSpPr>
          <p:cNvPr id="2" name="BlokTextu 1"/>
          <p:cNvSpPr txBox="1"/>
          <p:nvPr/>
        </p:nvSpPr>
        <p:spPr>
          <a:xfrm>
            <a:off x="6943305" y="127123"/>
            <a:ext cx="611842"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- 11 -</a:t>
            </a:r>
          </a:p>
        </p:txBody>
      </p:sp>
    </p:spTree>
    <p:extLst>
      <p:ext uri="{BB962C8B-B14F-4D97-AF65-F5344CB8AC3E}">
        <p14:creationId xmlns:p14="http://schemas.microsoft.com/office/powerpoint/2010/main" val="28907948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ĺžnik 3"/>
          <p:cNvSpPr/>
          <p:nvPr/>
        </p:nvSpPr>
        <p:spPr>
          <a:xfrm>
            <a:off x="-26691" y="424598"/>
            <a:ext cx="4840101" cy="6371681"/>
          </a:xfrm>
          <a:prstGeom prst="rect">
            <a:avLst/>
          </a:prstGeom>
        </p:spPr>
        <p:txBody>
          <a:bodyPr wrap="square">
            <a:spAutoFit/>
          </a:bodyPr>
          <a:lstStyle/>
          <a:p>
            <a:pPr lvl="0"/>
            <a:r>
              <a:rPr lang="sk-SK" sz="900" b="1" kern="150" dirty="0">
                <a:solidFill>
                  <a:prstClr val="black"/>
                </a:solidFill>
                <a:latin typeface="Arial" panose="020B0604020202020204" pitchFamily="34" charset="0"/>
                <a:ea typeface="SimSun" panose="02010600030101010101" pitchFamily="2" charset="-122"/>
                <a:cs typeface="Arial" panose="020B0604020202020204" pitchFamily="34" charset="0"/>
              </a:rPr>
              <a:t>                                PREČO POTRAVINY NEPATRIA DO KOŠA</a:t>
            </a:r>
            <a:endParaRPr lang="sk-SK" sz="900" kern="150" dirty="0">
              <a:solidFill>
                <a:prstClr val="black"/>
              </a:solidFill>
              <a:latin typeface="Arial" panose="020B0604020202020204" pitchFamily="34" charset="0"/>
              <a:ea typeface="SimSun" panose="02010600030101010101" pitchFamily="2" charset="-122"/>
              <a:cs typeface="Arial" panose="020B0604020202020204" pitchFamily="34" charset="0"/>
            </a:endParaRPr>
          </a:p>
          <a:p>
            <a:pPr lvl="0"/>
            <a:endParaRPr lang="sk-SK" sz="9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endParaRPr>
          </a:p>
          <a:p>
            <a:pPr lvl="0" algn="just">
              <a:lnSpc>
                <a:spcPct val="150000"/>
              </a:lnSpc>
            </a:pPr>
            <a:r>
              <a:rPr lang="sk-SK" sz="9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a:t>
            </a:r>
            <a:r>
              <a:rPr lang="sk-SK" sz="900" kern="150" dirty="0">
                <a:solidFill>
                  <a:prstClr val="black"/>
                </a:solidFill>
                <a:latin typeface="Arial" panose="020B0604020202020204" pitchFamily="34" charset="0"/>
                <a:ea typeface="SimSun" panose="02010600030101010101" pitchFamily="2" charset="-122"/>
                <a:cs typeface="Arial" panose="020B0604020202020204" pitchFamily="34" charset="0"/>
              </a:rPr>
              <a:t>Raňajky, desiata, obed, olovrant, večera. Jedlo, bez ktorého si nevieme predstaviť deň. Ba ani celý svoj život.</a:t>
            </a:r>
          </a:p>
          <a:p>
            <a:pPr lvl="0" algn="just">
              <a:lnSpc>
                <a:spcPct val="150000"/>
              </a:lnSpc>
            </a:pPr>
            <a:r>
              <a:rPr lang="sk-SK" sz="900" kern="150" dirty="0">
                <a:solidFill>
                  <a:prstClr val="black"/>
                </a:solidFill>
                <a:latin typeface="Arial" panose="020B0604020202020204" pitchFamily="34" charset="0"/>
                <a:ea typeface="SimSun" panose="02010600030101010101" pitchFamily="2" charset="-122"/>
                <a:cs typeface="Arial" panose="020B0604020202020204" pitchFamily="34" charset="0"/>
              </a:rPr>
              <a:t>	Každý nákup, ktorý denne robíme, začína alebo končí pri potravinách. Kupujeme chlieb, pečivo, maslo, mlieko, ovocie, zeleninu. Regály sú plné lákavého tovaru. My máme na výber. Nechcem zelené jablko? Kúpim si červené. Nechcem salámu? Kúpim si šunku. Áno, my si môžeme vybrať. Nie všade vo svete je to možné. Sú krajiny, kde potraviny chýbajú. Ľudia trpia nedostatkom jedla. Malé deti často zomierajú od hladu. Je strašné, keď sa rodičia musia pozerať na svoje vyhladované deti. Keď musia žiť s pocitom viny, že dieťaťu nezabezpečili základnú fyziologickú potrebu – jedlo. Možno nemali vhodné podnebné podmienky, možno nevlastnili kúsok poľa alebo jednoducho nemali dostatok peňazí, aby mohli v obchode alebo na trhu nakúpiť. V menej rozvojových krajinách je jedlo vzácnosťou. Neplytvá sa nim. Pretože sa vie, koľko úsilia – sadenie, pestovanie, obrábanie, zber, spracovanie – človek vynaloží, a preto si ho váži. V ekonomicky a hospodársky vyspelých krajinách je jedlo pre ľudí pôžitok. Každý druhý človek je gurmán. V jedle si vyberá a preberá v ňom. V priebehu týždňa sa na televíznych obrazovkách vystrieda množstvo kulinárskych relácii o varení a pečení. Ľuďom prinášajú nielen nové recepty, ale aj druhy potravín, ovocia, zeleniny. Televíznym divákom poskytnú informácie aj z odbornej stránky, usmernia ľudí v tom, koľko daná potravina obsahuje bielkovín, sacharidov tukov. Či je vhodná na konzumáciu, ak človek trpí nejakou alergiou, poprípade ak má človek iné ťažkosti. Na druhej strane, v súčasnosti, veľa rodín trávi čas v miestnych reštauráciách. Majú širšiu ponuku jedál, človek ušetrí čas, ktorý by vynaložil pri varení alebo uprataní po jedle. Preto môžeme smelo povedať, že u nás prevláda konzumný spôsob života.</a:t>
            </a:r>
          </a:p>
          <a:p>
            <a:pPr lvl="0" algn="just">
              <a:lnSpc>
                <a:spcPct val="150000"/>
              </a:lnSpc>
            </a:pPr>
            <a:r>
              <a:rPr lang="sk-SK" sz="900" kern="150" dirty="0">
                <a:solidFill>
                  <a:prstClr val="black"/>
                </a:solidFill>
                <a:latin typeface="Arial" panose="020B0604020202020204" pitchFamily="34" charset="0"/>
                <a:ea typeface="SimSun" panose="02010600030101010101" pitchFamily="2" charset="-122"/>
                <a:cs typeface="Arial" panose="020B0604020202020204" pitchFamily="34" charset="0"/>
              </a:rPr>
              <a:t>	Máme my ale šťastie, však? Prídeme domov, otvoríme si chladničku a tá je plná. V taške máme desiatu. Každý deň teplý obed. Vážime si to vôbec? Mali by sme!</a:t>
            </a:r>
          </a:p>
          <a:p>
            <a:pPr lvl="0" algn="just">
              <a:lnSpc>
                <a:spcPct val="150000"/>
              </a:lnSpc>
            </a:pPr>
            <a:r>
              <a:rPr lang="sk-SK" sz="900" kern="150" dirty="0">
                <a:solidFill>
                  <a:prstClr val="black"/>
                </a:solidFill>
                <a:latin typeface="Arial" panose="020B0604020202020204" pitchFamily="34" charset="0"/>
                <a:ea typeface="SimSun" panose="02010600030101010101" pitchFamily="2" charset="-122"/>
                <a:cs typeface="Arial" panose="020B0604020202020204" pitchFamily="34" charset="0"/>
              </a:rPr>
              <a:t>	Treba si uvedomiť, že niekde sa ľudia doslova topia v blahobyte, inde bojujú o kúsok jedla, o prežitie. Treba sa nad tým zamyslieť a niečo zmeniť. Veď aj tá odhodená desiata v koši môže zachrániť niekde vo svete nejaké dieťa. A preto rozhodne platí, potraviny nepatria do koša.</a:t>
            </a:r>
          </a:p>
          <a:p>
            <a:pPr lvl="0" algn="just">
              <a:lnSpc>
                <a:spcPct val="150000"/>
              </a:lnSpc>
            </a:pPr>
            <a:r>
              <a:rPr lang="sk-SK" sz="900" kern="150" dirty="0">
                <a:solidFill>
                  <a:prstClr val="black"/>
                </a:solidFill>
                <a:latin typeface="Arial" panose="020B0604020202020204" pitchFamily="34" charset="0"/>
                <a:ea typeface="SimSun" panose="02010600030101010101" pitchFamily="2" charset="-122"/>
                <a:cs typeface="Arial" panose="020B0604020202020204" pitchFamily="34" charset="0"/>
              </a:rPr>
              <a:t>                                                                                              Šimon </a:t>
            </a:r>
            <a:r>
              <a:rPr lang="sk-SK" sz="900" kern="150" dirty="0" err="1">
                <a:solidFill>
                  <a:prstClr val="black"/>
                </a:solidFill>
                <a:latin typeface="Arial" panose="020B0604020202020204" pitchFamily="34" charset="0"/>
                <a:ea typeface="SimSun" panose="02010600030101010101" pitchFamily="2" charset="-122"/>
                <a:cs typeface="Arial" panose="020B0604020202020204" pitchFamily="34" charset="0"/>
              </a:rPr>
              <a:t>Komanický</a:t>
            </a:r>
            <a:r>
              <a:rPr lang="sk-SK" sz="900" kern="150" dirty="0">
                <a:solidFill>
                  <a:prstClr val="black"/>
                </a:solidFill>
                <a:latin typeface="Arial" panose="020B0604020202020204" pitchFamily="34" charset="0"/>
                <a:ea typeface="SimSun" panose="02010600030101010101" pitchFamily="2" charset="-122"/>
                <a:cs typeface="Arial" panose="020B0604020202020204" pitchFamily="34" charset="0"/>
              </a:rPr>
              <a:t>, 8.A	</a:t>
            </a:r>
            <a:endParaRPr lang="sk-SK" sz="900" dirty="0"/>
          </a:p>
        </p:txBody>
      </p:sp>
      <p:sp>
        <p:nvSpPr>
          <p:cNvPr id="5" name="Obdĺžnik 4"/>
          <p:cNvSpPr/>
          <p:nvPr/>
        </p:nvSpPr>
        <p:spPr>
          <a:xfrm>
            <a:off x="4953000" y="424598"/>
            <a:ext cx="4953000" cy="4408899"/>
          </a:xfrm>
          <a:prstGeom prst="rect">
            <a:avLst/>
          </a:prstGeom>
        </p:spPr>
        <p:txBody>
          <a:bodyPr>
            <a:spAutoFit/>
          </a:bodyPr>
          <a:lstStyle/>
          <a:p>
            <a:pPr lvl="0" algn="just">
              <a:lnSpc>
                <a:spcPct val="150000"/>
              </a:lnSpc>
            </a:pPr>
            <a:r>
              <a:rPr lang="sk-SK" sz="1100" b="1"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rPr>
              <a:t>KK: POKRSTILI STE CD LABIRSKYJ POTIČOK. AKÉ SÚ VAŠE DOJMY Z KRSTU?</a:t>
            </a:r>
            <a:endParaRPr lang="sk-SK" sz="1100"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endParaRPr>
          </a:p>
          <a:p>
            <a:pPr lvl="0" algn="just"/>
            <a:r>
              <a:rPr lang="sk-SK" sz="1100" b="1"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DENIS: </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Bolo to neskutočné. Zaplnili sme kinosálu s kapacitou 400 ľudí. Predpokladám, že ich tam bolo viac, vyše 600 ľudí.</a:t>
            </a:r>
          </a:p>
          <a:p>
            <a:pPr lvl="0" algn="just"/>
            <a:r>
              <a:rPr lang="sk-SK" sz="1100" b="1"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PETER: </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Mňa  samostatný akt krstu veľmi dojal (zrno a voda z rieky Laborec = symbol zrodu niečoho nového)</a:t>
            </a:r>
          </a:p>
          <a:p>
            <a:pPr lvl="0" algn="just">
              <a:lnSpc>
                <a:spcPct val="150000"/>
              </a:lnSpc>
            </a:pP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a:t>
            </a:r>
          </a:p>
          <a:p>
            <a:pPr lvl="0" algn="just">
              <a:lnSpc>
                <a:spcPct val="150000"/>
              </a:lnSpc>
            </a:pPr>
            <a:r>
              <a:rPr lang="sk-SK" sz="1100" b="1"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rPr>
              <a:t>KK: KOMU PATRÍ VAŠA VĎAKA ZA ZROD CD?</a:t>
            </a:r>
            <a:endParaRPr lang="sk-SK" sz="1100"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endParaRPr>
          </a:p>
          <a:p>
            <a:pPr lvl="0" algn="just"/>
            <a:r>
              <a:rPr lang="sk-SK" sz="1100" b="1"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DENIS: </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Vďaka patrí predovšetkým sponzorom, umeleckej vedúcej A. </a:t>
            </a:r>
            <a:r>
              <a:rPr lang="sk-SK" sz="1100" kern="150" dirty="0" err="1">
                <a:solidFill>
                  <a:prstClr val="black"/>
                </a:solidFill>
                <a:latin typeface="Times New Roman" panose="02020603050405020304" pitchFamily="18" charset="0"/>
                <a:ea typeface="SimSun" panose="02010600030101010101" pitchFamily="2" charset="-122"/>
                <a:cs typeface="Lucida Sans" panose="020B0602030504020204" pitchFamily="34" charset="0"/>
              </a:rPr>
              <a:t>Regrutovej</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ĽH Stana Baláža, našim fanúšikom. Najväčšie ďakujem patrí našim rodičom.</a:t>
            </a:r>
          </a:p>
          <a:p>
            <a:pPr lvl="0" algn="just">
              <a:lnSpc>
                <a:spcPct val="150000"/>
              </a:lnSpc>
            </a:pP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a:t>
            </a:r>
          </a:p>
          <a:p>
            <a:pPr lvl="0" algn="just">
              <a:lnSpc>
                <a:spcPct val="150000"/>
              </a:lnSpc>
            </a:pPr>
            <a:r>
              <a:rPr lang="sk-SK" sz="1100" b="1"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rPr>
              <a:t>KK: STE HDRÍ NA TO, ŽE POCHADZÁTE Z MEDZILABORIEC?</a:t>
            </a:r>
            <a:endParaRPr lang="sk-SK" sz="1100" i="1" kern="150" dirty="0">
              <a:solidFill>
                <a:srgbClr val="7030A0"/>
              </a:solidFill>
              <a:latin typeface="Times New Roman" panose="02020603050405020304" pitchFamily="18" charset="0"/>
              <a:ea typeface="SimSun" panose="02010600030101010101" pitchFamily="2" charset="-122"/>
              <a:cs typeface="Lucida Sans" panose="020B0602030504020204" pitchFamily="34" charset="0"/>
            </a:endParaRPr>
          </a:p>
          <a:p>
            <a:pPr lvl="0" algn="just"/>
            <a:r>
              <a:rPr lang="sk-SK" sz="1100" b="1"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PETER: </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Dovolím si pozmeniť slová A. </a:t>
            </a:r>
            <a:r>
              <a:rPr lang="sk-SK" sz="1100" kern="150" dirty="0" err="1">
                <a:solidFill>
                  <a:prstClr val="black"/>
                </a:solidFill>
                <a:latin typeface="Times New Roman" panose="02020603050405020304" pitchFamily="18" charset="0"/>
                <a:ea typeface="SimSun" panose="02010600030101010101" pitchFamily="2" charset="-122"/>
                <a:cs typeface="Lucida Sans" panose="020B0602030504020204" pitchFamily="34" charset="0"/>
              </a:rPr>
              <a:t>Duchnoviča</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Ja </a:t>
            </a:r>
            <a:r>
              <a:rPr lang="sk-SK" sz="1100" kern="150" dirty="0" err="1">
                <a:solidFill>
                  <a:prstClr val="black"/>
                </a:solidFill>
                <a:latin typeface="Times New Roman" panose="02020603050405020304" pitchFamily="18" charset="0"/>
                <a:ea typeface="SimSun" panose="02010600030101010101" pitchFamily="2" charset="-122"/>
                <a:cs typeface="Lucida Sans" panose="020B0602030504020204" pitchFamily="34" charset="0"/>
              </a:rPr>
              <a:t>Labyrčan</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a:t>
            </a:r>
            <a:r>
              <a:rPr lang="sk-SK" sz="1100" kern="150" dirty="0" err="1">
                <a:solidFill>
                  <a:prstClr val="black"/>
                </a:solidFill>
                <a:latin typeface="Times New Roman" panose="02020603050405020304" pitchFamily="18" charset="0"/>
                <a:ea typeface="SimSun" panose="02010600030101010101" pitchFamily="2" charset="-122"/>
                <a:cs typeface="Lucida Sans" panose="020B0602030504020204" pitchFamily="34" charset="0"/>
              </a:rPr>
              <a:t>jesm</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i </a:t>
            </a:r>
            <a:r>
              <a:rPr lang="sk-SK" sz="1100" kern="150" dirty="0" err="1">
                <a:solidFill>
                  <a:prstClr val="black"/>
                </a:solidFill>
                <a:latin typeface="Times New Roman" panose="02020603050405020304" pitchFamily="18" charset="0"/>
                <a:ea typeface="SimSun" panose="02010600030101010101" pitchFamily="2" charset="-122"/>
                <a:cs typeface="Lucida Sans" panose="020B0602030504020204" pitchFamily="34" charset="0"/>
              </a:rPr>
              <a:t>budu</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ja </a:t>
            </a:r>
            <a:r>
              <a:rPr lang="sk-SK" sz="1100" kern="150" dirty="0" err="1">
                <a:solidFill>
                  <a:prstClr val="black"/>
                </a:solidFill>
                <a:latin typeface="Times New Roman" panose="02020603050405020304" pitchFamily="18" charset="0"/>
                <a:ea typeface="SimSun" panose="02010600030101010101" pitchFamily="2" charset="-122"/>
                <a:cs typeface="Lucida Sans" panose="020B0602030504020204" pitchFamily="34" charset="0"/>
              </a:rPr>
              <a:t>rodyvsja</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a:t>
            </a:r>
            <a:r>
              <a:rPr lang="sk-SK" sz="1100" kern="150" dirty="0" err="1">
                <a:solidFill>
                  <a:prstClr val="black"/>
                </a:solidFill>
                <a:latin typeface="Times New Roman" panose="02020603050405020304" pitchFamily="18" charset="0"/>
                <a:ea typeface="SimSun" panose="02010600030101010101" pitchFamily="2" charset="-122"/>
                <a:cs typeface="Lucida Sans" panose="020B0602030504020204" pitchFamily="34" charset="0"/>
              </a:rPr>
              <a:t>Labyrčanom</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Nikdy sa nebudeme hanbiť za svoj pôvod a za kraj z ktorého pochádzame.</a:t>
            </a:r>
          </a:p>
          <a:p>
            <a:pPr lvl="0" algn="just">
              <a:lnSpc>
                <a:spcPct val="150000"/>
              </a:lnSpc>
            </a:pP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a:t>
            </a:r>
          </a:p>
          <a:p>
            <a:pPr lvl="0" algn="just"/>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Peter a Denis </a:t>
            </a:r>
            <a:r>
              <a:rPr lang="sk-SK" sz="1100" kern="150" dirty="0" err="1">
                <a:solidFill>
                  <a:prstClr val="black"/>
                </a:solidFill>
                <a:latin typeface="Times New Roman" panose="02020603050405020304" pitchFamily="18" charset="0"/>
                <a:ea typeface="SimSun" panose="02010600030101010101" pitchFamily="2" charset="-122"/>
                <a:cs typeface="Lucida Sans" panose="020B0602030504020204" pitchFamily="34" charset="0"/>
              </a:rPr>
              <a:t>Zjatikoví</a:t>
            </a: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sa 25.11.2017 zúčastnili 45. PREHLIADKY ĽUDOVÝCH PIESNÍ MAKOVICKÁ STRUNA 2017, kde súťažili v kategórii duo. V tomto ročníku sa stali laureátmi a zároveň vyhrali cenu poroty.</a:t>
            </a:r>
          </a:p>
          <a:p>
            <a:pPr lvl="0" algn="just">
              <a:lnSpc>
                <a:spcPct val="150000"/>
              </a:lnSpc>
            </a:pPr>
            <a:r>
              <a:rPr lang="sk-SK" sz="1100"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Gratulujeme!                                           </a:t>
            </a:r>
            <a:r>
              <a:rPr lang="sk-SK" sz="1100" kern="150" dirty="0" smtClean="0">
                <a:solidFill>
                  <a:prstClr val="black"/>
                </a:solidFill>
                <a:latin typeface="Times New Roman" panose="02020603050405020304" pitchFamily="18" charset="0"/>
                <a:ea typeface="SimSun" panose="02010600030101010101" pitchFamily="2" charset="-122"/>
                <a:cs typeface="Lucida Sans" panose="020B0602030504020204" pitchFamily="34" charset="0"/>
              </a:rPr>
              <a:t>             </a:t>
            </a:r>
          </a:p>
          <a:p>
            <a:pPr lvl="0" algn="just">
              <a:lnSpc>
                <a:spcPct val="150000"/>
              </a:lnSpc>
            </a:pPr>
            <a:r>
              <a:rPr lang="sk-SK" sz="1100" i="1" kern="150" dirty="0" smtClean="0">
                <a:solidFill>
                  <a:prstClr val="black"/>
                </a:solidFill>
                <a:latin typeface="Times New Roman" panose="02020603050405020304" pitchFamily="18" charset="0"/>
                <a:ea typeface="SimSun" panose="02010600030101010101" pitchFamily="2" charset="-122"/>
                <a:cs typeface="Lucida Sans" panose="020B0602030504020204" pitchFamily="34" charset="0"/>
              </a:rPr>
              <a:t>  </a:t>
            </a:r>
            <a:r>
              <a:rPr lang="sk-SK" sz="1100" i="1"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V. Husárová, D. </a:t>
            </a:r>
            <a:r>
              <a:rPr lang="sk-SK" sz="1100" i="1" kern="150" dirty="0" err="1">
                <a:solidFill>
                  <a:prstClr val="black"/>
                </a:solidFill>
                <a:latin typeface="Times New Roman" panose="02020603050405020304" pitchFamily="18" charset="0"/>
                <a:ea typeface="SimSun" panose="02010600030101010101" pitchFamily="2" charset="-122"/>
                <a:cs typeface="Lucida Sans" panose="020B0602030504020204" pitchFamily="34" charset="0"/>
              </a:rPr>
              <a:t>Čerevková</a:t>
            </a:r>
            <a:r>
              <a:rPr lang="sk-SK" sz="1100" i="1" kern="150" dirty="0">
                <a:solidFill>
                  <a:prstClr val="black"/>
                </a:solidFill>
                <a:latin typeface="Times New Roman" panose="02020603050405020304" pitchFamily="18" charset="0"/>
                <a:ea typeface="SimSun" panose="02010600030101010101" pitchFamily="2" charset="-122"/>
                <a:cs typeface="Lucida Sans" panose="020B0602030504020204" pitchFamily="34" charset="0"/>
              </a:rPr>
              <a:t>,  8.A</a:t>
            </a:r>
            <a:endParaRPr lang="sk-SK" sz="1100" i="1" dirty="0"/>
          </a:p>
        </p:txBody>
      </p:sp>
      <p:sp>
        <p:nvSpPr>
          <p:cNvPr id="6" name="BlokTextu 5"/>
          <p:cNvSpPr txBox="1"/>
          <p:nvPr/>
        </p:nvSpPr>
        <p:spPr>
          <a:xfrm>
            <a:off x="7127118" y="96841"/>
            <a:ext cx="775728"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- 7 -</a:t>
            </a:r>
          </a:p>
        </p:txBody>
      </p:sp>
      <p:sp>
        <p:nvSpPr>
          <p:cNvPr id="7" name="BlokTextu 6"/>
          <p:cNvSpPr txBox="1"/>
          <p:nvPr/>
        </p:nvSpPr>
        <p:spPr>
          <a:xfrm>
            <a:off x="2146831" y="193766"/>
            <a:ext cx="764801"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- 10 -</a:t>
            </a:r>
          </a:p>
        </p:txBody>
      </p:sp>
      <p:pic>
        <p:nvPicPr>
          <p:cNvPr id="2" name="Obrázok 1"/>
          <p:cNvPicPr>
            <a:picLocks noChangeAspect="1"/>
          </p:cNvPicPr>
          <p:nvPr/>
        </p:nvPicPr>
        <p:blipFill>
          <a:blip r:embed="rId2"/>
          <a:stretch>
            <a:fillRect/>
          </a:stretch>
        </p:blipFill>
        <p:spPr>
          <a:xfrm>
            <a:off x="5105935" y="5184168"/>
            <a:ext cx="1834376" cy="1330769"/>
          </a:xfrm>
          <a:prstGeom prst="rect">
            <a:avLst/>
          </a:prstGeom>
          <a:ln>
            <a:solidFill>
              <a:srgbClr val="CC99FF"/>
            </a:solidFill>
          </a:ln>
        </p:spPr>
      </p:pic>
      <p:pic>
        <p:nvPicPr>
          <p:cNvPr id="3" name="Obrázok 2"/>
          <p:cNvPicPr>
            <a:picLocks noChangeAspect="1"/>
          </p:cNvPicPr>
          <p:nvPr/>
        </p:nvPicPr>
        <p:blipFill>
          <a:blip r:embed="rId3"/>
          <a:stretch>
            <a:fillRect/>
          </a:stretch>
        </p:blipFill>
        <p:spPr>
          <a:xfrm>
            <a:off x="8517028" y="4767179"/>
            <a:ext cx="1290999" cy="1708562"/>
          </a:xfrm>
          <a:prstGeom prst="rect">
            <a:avLst/>
          </a:prstGeom>
          <a:ln>
            <a:solidFill>
              <a:srgbClr val="CC99FF"/>
            </a:solidFill>
          </a:ln>
        </p:spPr>
      </p:pic>
      <p:pic>
        <p:nvPicPr>
          <p:cNvPr id="8" name="Obrázok 7"/>
          <p:cNvPicPr>
            <a:picLocks noChangeAspect="1"/>
          </p:cNvPicPr>
          <p:nvPr/>
        </p:nvPicPr>
        <p:blipFill>
          <a:blip r:embed="rId4"/>
          <a:stretch>
            <a:fillRect/>
          </a:stretch>
        </p:blipFill>
        <p:spPr>
          <a:xfrm>
            <a:off x="7079902" y="4779477"/>
            <a:ext cx="1339154" cy="1683966"/>
          </a:xfrm>
          <a:prstGeom prst="rect">
            <a:avLst/>
          </a:prstGeom>
          <a:ln>
            <a:solidFill>
              <a:srgbClr val="CC99FF"/>
            </a:solidFill>
          </a:ln>
        </p:spPr>
      </p:pic>
    </p:spTree>
    <p:extLst>
      <p:ext uri="{BB962C8B-B14F-4D97-AF65-F5344CB8AC3E}">
        <p14:creationId xmlns:p14="http://schemas.microsoft.com/office/powerpoint/2010/main" val="34889701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ĺžnik 3"/>
          <p:cNvSpPr/>
          <p:nvPr/>
        </p:nvSpPr>
        <p:spPr>
          <a:xfrm>
            <a:off x="5058616" y="883303"/>
            <a:ext cx="4847384" cy="267446"/>
          </a:xfrm>
          <a:prstGeom prst="rect">
            <a:avLst/>
          </a:prstGeom>
        </p:spPr>
        <p:txBody>
          <a:bodyPr wrap="square">
            <a:spAutoFit/>
          </a:bodyPr>
          <a:lstStyle/>
          <a:p>
            <a:pPr lvl="0"/>
            <a:r>
              <a:rPr lang="sk-SK" sz="1138" b="1" kern="150" dirty="0">
                <a:latin typeface="Times New Roman" panose="02020603050405020304" pitchFamily="18" charset="0"/>
                <a:ea typeface="SimSun" panose="02010600030101010101" pitchFamily="2" charset="-122"/>
                <a:cs typeface="Lucida Sans" panose="020B0602030504020204" pitchFamily="34" charset="0"/>
              </a:rPr>
              <a:t> </a:t>
            </a:r>
            <a:endParaRPr lang="sk-SK" sz="813" kern="150" dirty="0">
              <a:latin typeface="Arial" panose="020B0604020202020204" pitchFamily="34" charset="0"/>
              <a:ea typeface="SimSun" panose="02010600030101010101" pitchFamily="2" charset="-122"/>
              <a:cs typeface="Arial" panose="020B0604020202020204" pitchFamily="34" charset="0"/>
            </a:endParaRPr>
          </a:p>
        </p:txBody>
      </p:sp>
      <p:sp>
        <p:nvSpPr>
          <p:cNvPr id="2" name="BlokTextu 1"/>
          <p:cNvSpPr txBox="1"/>
          <p:nvPr/>
        </p:nvSpPr>
        <p:spPr>
          <a:xfrm>
            <a:off x="2336437" y="105076"/>
            <a:ext cx="644618"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- 8 -</a:t>
            </a:r>
          </a:p>
        </p:txBody>
      </p:sp>
      <p:sp>
        <p:nvSpPr>
          <p:cNvPr id="3" name="BlokTextu 2"/>
          <p:cNvSpPr txBox="1"/>
          <p:nvPr/>
        </p:nvSpPr>
        <p:spPr>
          <a:xfrm>
            <a:off x="6815837" y="156765"/>
            <a:ext cx="863133" cy="230832"/>
          </a:xfrm>
          <a:prstGeom prst="rect">
            <a:avLst/>
          </a:prstGeom>
          <a:noFill/>
        </p:spPr>
        <p:txBody>
          <a:bodyPr wrap="square" rtlCol="0">
            <a:spAutoFit/>
          </a:bodyPr>
          <a:lstStyle/>
          <a:p>
            <a:r>
              <a:rPr lang="sk-SK" sz="900" dirty="0">
                <a:latin typeface="Arial" panose="020B0604020202020204" pitchFamily="34" charset="0"/>
                <a:cs typeface="Arial" panose="020B0604020202020204" pitchFamily="34" charset="0"/>
              </a:rPr>
              <a:t>- 9 -</a:t>
            </a:r>
          </a:p>
        </p:txBody>
      </p:sp>
      <p:sp>
        <p:nvSpPr>
          <p:cNvPr id="5" name="Obdĺžnik 4"/>
          <p:cNvSpPr/>
          <p:nvPr/>
        </p:nvSpPr>
        <p:spPr>
          <a:xfrm>
            <a:off x="28300" y="1486868"/>
            <a:ext cx="4705350" cy="5272021"/>
          </a:xfrm>
          <a:prstGeom prst="rect">
            <a:avLst/>
          </a:prstGeom>
          <a:ln>
            <a:solidFill>
              <a:srgbClr val="00B0F0"/>
            </a:solidFill>
          </a:ln>
        </p:spPr>
        <p:txBody>
          <a:bodyPr wrap="square">
            <a:spAutoFit/>
          </a:bodyPr>
          <a:lstStyle/>
          <a:p>
            <a:pPr>
              <a:lnSpc>
                <a:spcPct val="107000"/>
              </a:lnSpc>
              <a:spcAft>
                <a:spcPts val="650"/>
              </a:spcAft>
            </a:pPr>
            <a:r>
              <a:rPr lang="sk-SK" sz="894" i="1" dirty="0">
                <a:latin typeface="Calibri" panose="020F0502020204030204" pitchFamily="34" charset="0"/>
                <a:ea typeface="Calibri" panose="020F0502020204030204" pitchFamily="34" charset="0"/>
                <a:cs typeface="Times New Roman" panose="02020603050405020304" pitchFamily="18" charset="0"/>
              </a:rPr>
              <a:t> </a:t>
            </a:r>
            <a:r>
              <a:rPr lang="sk-SK" sz="1000" i="1" u="sng" dirty="0">
                <a:latin typeface="Verdana" panose="020B0604030504040204" pitchFamily="34" charset="0"/>
                <a:ea typeface="Verdana" panose="020B0604030504040204" pitchFamily="34" charset="0"/>
                <a:cs typeface="Verdana" panose="020B0604030504040204" pitchFamily="34" charset="0"/>
              </a:rPr>
              <a:t>Otázka: Momentálne ste zaneprázdnený propagáciou športu a chodíte do škôl k deťom, ale ako vyzerá taký typický deň športovca?</a:t>
            </a:r>
            <a:endParaRPr lang="sk-SK" sz="1000" dirty="0">
              <a:latin typeface="Verdana" panose="020B0604030504040204" pitchFamily="34" charset="0"/>
              <a:ea typeface="Verdana" panose="020B0604030504040204" pitchFamily="34" charset="0"/>
              <a:cs typeface="Verdana" panose="020B0604030504040204" pitchFamily="34" charset="0"/>
            </a:endParaRPr>
          </a:p>
          <a:p>
            <a:pPr marL="371475">
              <a:lnSpc>
                <a:spcPct val="107000"/>
              </a:lnSpc>
            </a:pPr>
            <a:endParaRPr lang="sk-SK" sz="1000" i="1" dirty="0">
              <a:latin typeface="Verdana" panose="020B0604030504040204" pitchFamily="34" charset="0"/>
              <a:ea typeface="Verdana" panose="020B0604030504040204" pitchFamily="34" charset="0"/>
              <a:cs typeface="Verdana" panose="020B0604030504040204" pitchFamily="34" charset="0"/>
            </a:endParaRPr>
          </a:p>
          <a:p>
            <a:pPr marL="371475" algn="just">
              <a:lnSpc>
                <a:spcPct val="107000"/>
              </a:lnSpc>
            </a:pPr>
            <a:r>
              <a:rPr lang="sk-SK" sz="1000" i="1" u="sng" dirty="0">
                <a:latin typeface="Verdana" panose="020B0604030504040204" pitchFamily="34" charset="0"/>
                <a:ea typeface="Verdana" panose="020B0604030504040204" pitchFamily="34" charset="0"/>
                <a:cs typeface="Verdana" panose="020B0604030504040204" pitchFamily="34" charset="0"/>
              </a:rPr>
              <a:t>Odpoveď: </a:t>
            </a:r>
            <a:r>
              <a:rPr lang="sk-SK" sz="1000" i="1" dirty="0">
                <a:latin typeface="Verdana" panose="020B0604030504040204" pitchFamily="34" charset="0"/>
                <a:ea typeface="Verdana" panose="020B0604030504040204" pitchFamily="34" charset="0"/>
                <a:cs typeface="Verdana" panose="020B0604030504040204" pitchFamily="34" charset="0"/>
              </a:rPr>
              <a:t>No typický deň je trošku odlišný od tohto, športovec by sa mal tomuto športu venovať 24 hodín denne.  Samotný tréning v  tom bežnom týždni to trvá 2-3 hodinky, to nie je taká záťaž,, ale k tomu patrí regenerácia, cvičenie, posilňovanie, takže keď to dám dokopy, takže 5-6 hodín, čo už je skoro bežná pracovná doba a ten športovec keď má aj svoj voľný čas, tak ešte vtedy musí myslieť, čo bude na druhý deň , ako sa pripraviť na nasledujúci tréning, preto vravím, športovec by mal takmer celý deň venovať športu, premyslieť čo môže a nemôže robiť. Väčšinou teda doobeda sa snažím do tej druhej keď sú deti v škole a manželka v práci urobiť všetko čo treba a tomu športu venovať všetko a potom už keď som doma sa snažím venovať aj im no a keď som na sústredeniach tak vtedy už nemám tých 6-7 hodín, ale naozaj celý deň sa venujem len športu. Ešte aj to ležanie na posteli beriem ako relax. </a:t>
            </a:r>
            <a:endParaRPr lang="sk-SK" sz="1000" dirty="0">
              <a:latin typeface="Verdana" panose="020B0604030504040204" pitchFamily="34" charset="0"/>
              <a:ea typeface="Verdana" panose="020B0604030504040204" pitchFamily="34" charset="0"/>
              <a:cs typeface="Verdana" panose="020B0604030504040204" pitchFamily="34" charset="0"/>
            </a:endParaRPr>
          </a:p>
          <a:p>
            <a:pPr marL="371475">
              <a:lnSpc>
                <a:spcPct val="107000"/>
              </a:lnSpc>
            </a:pPr>
            <a:r>
              <a:rPr lang="sk-SK" sz="1000" i="1" dirty="0">
                <a:latin typeface="Verdana" panose="020B0604030504040204" pitchFamily="34" charset="0"/>
                <a:ea typeface="Verdana" panose="020B0604030504040204" pitchFamily="34" charset="0"/>
                <a:cs typeface="Verdana" panose="020B0604030504040204" pitchFamily="34" charset="0"/>
              </a:rPr>
              <a:t> </a:t>
            </a:r>
            <a:endParaRPr lang="sk-SK" sz="1000" dirty="0">
              <a:latin typeface="Verdana" panose="020B0604030504040204" pitchFamily="34" charset="0"/>
              <a:ea typeface="Verdana" panose="020B0604030504040204" pitchFamily="34" charset="0"/>
              <a:cs typeface="Verdana" panose="020B0604030504040204" pitchFamily="34" charset="0"/>
            </a:endParaRPr>
          </a:p>
          <a:p>
            <a:pPr>
              <a:lnSpc>
                <a:spcPct val="107000"/>
              </a:lnSpc>
            </a:pPr>
            <a:r>
              <a:rPr lang="sk-SK" sz="1000" i="1" u="sng" dirty="0">
                <a:latin typeface="Verdana" panose="020B0604030504040204" pitchFamily="34" charset="0"/>
                <a:ea typeface="Verdana" panose="020B0604030504040204" pitchFamily="34" charset="0"/>
                <a:cs typeface="Verdana" panose="020B0604030504040204" pitchFamily="34" charset="0"/>
              </a:rPr>
              <a:t>Otázka: Páči sa vám náš región?</a:t>
            </a:r>
            <a:endParaRPr lang="sk-SK" sz="1000" dirty="0">
              <a:latin typeface="Verdana" panose="020B0604030504040204" pitchFamily="34" charset="0"/>
              <a:ea typeface="Verdana" panose="020B0604030504040204" pitchFamily="34" charset="0"/>
              <a:cs typeface="Verdana" panose="020B0604030504040204" pitchFamily="34" charset="0"/>
            </a:endParaRPr>
          </a:p>
          <a:p>
            <a:pPr marL="371475" algn="just">
              <a:lnSpc>
                <a:spcPct val="107000"/>
              </a:lnSpc>
              <a:spcAft>
                <a:spcPts val="650"/>
              </a:spcAft>
            </a:pPr>
            <a:r>
              <a:rPr lang="sk-SK" sz="1000" i="1" u="sng" dirty="0">
                <a:latin typeface="Verdana" panose="020B0604030504040204" pitchFamily="34" charset="0"/>
                <a:ea typeface="Verdana" panose="020B0604030504040204" pitchFamily="34" charset="0"/>
                <a:cs typeface="Verdana" panose="020B0604030504040204" pitchFamily="34" charset="0"/>
              </a:rPr>
              <a:t>Odpoveď:  </a:t>
            </a:r>
            <a:r>
              <a:rPr lang="sk-SK" sz="1000" i="1" dirty="0">
                <a:latin typeface="Verdana" panose="020B0604030504040204" pitchFamily="34" charset="0"/>
                <a:ea typeface="Verdana" panose="020B0604030504040204" pitchFamily="34" charset="0"/>
                <a:cs typeface="Verdana" panose="020B0604030504040204" pitchFamily="34" charset="0"/>
              </a:rPr>
              <a:t>Áno, toto je moja premiéra. Prvýkrát som vlastne v tejto časti Slovenska. Akurát cestou sme sa smiali, keď prvýkrát v živote vidím modrú  tabuľku s ukrajinsko-rusínskym názvom, z tohto pohľadu je to naozaj moja premiéra, ale som prekvapený, že príroda je tu nádherná, ale celkovo keď sme išli dedinami, tak už zďaleka to nepôsobí ako možno veľa ľudí zo západu má „</a:t>
            </a:r>
            <a:r>
              <a:rPr lang="sk-SK" sz="1000" i="1" dirty="0" err="1">
                <a:latin typeface="Verdana" panose="020B0604030504040204" pitchFamily="34" charset="0"/>
                <a:ea typeface="Verdana" panose="020B0604030504040204" pitchFamily="34" charset="0"/>
                <a:cs typeface="Verdana" panose="020B0604030504040204" pitchFamily="34" charset="0"/>
              </a:rPr>
              <a:t>zacelkované</a:t>
            </a:r>
            <a:r>
              <a:rPr lang="sk-SK" sz="1000" i="1" dirty="0">
                <a:latin typeface="Verdana" panose="020B0604030504040204" pitchFamily="34" charset="0"/>
                <a:ea typeface="Verdana" panose="020B0604030504040204" pitchFamily="34" charset="0"/>
                <a:cs typeface="Verdana" panose="020B0604030504040204" pitchFamily="34" charset="0"/>
              </a:rPr>
              <a:t>“, že východ je nejaká diera alebo zaostalý región, ale viem, že nie je  tu najľahší život a také možnosti ako tam, ale celkovo sa mi tu páči. Pevne verím, že to nie je moja posledná návšteva a minimálne teda pri nejakej športovej príležitosti sa tu vidíme.</a:t>
            </a:r>
            <a:endParaRPr lang="sk-SK" sz="1000" dirty="0">
              <a:latin typeface="Verdana" panose="020B0604030504040204" pitchFamily="34" charset="0"/>
              <a:ea typeface="Verdana" panose="020B0604030504040204" pitchFamily="34" charset="0"/>
              <a:cs typeface="Verdana" panose="020B0604030504040204" pitchFamily="34" charset="0"/>
            </a:endParaRPr>
          </a:p>
        </p:txBody>
      </p:sp>
      <p:sp>
        <p:nvSpPr>
          <p:cNvPr id="6" name="Obdĺžnik 5"/>
          <p:cNvSpPr/>
          <p:nvPr/>
        </p:nvSpPr>
        <p:spPr>
          <a:xfrm>
            <a:off x="5058616" y="649754"/>
            <a:ext cx="4621586" cy="3264676"/>
          </a:xfrm>
          <a:prstGeom prst="rect">
            <a:avLst/>
          </a:prstGeom>
          <a:ln>
            <a:solidFill>
              <a:srgbClr val="00B0F0"/>
            </a:solidFill>
          </a:ln>
        </p:spPr>
        <p:txBody>
          <a:bodyPr wrap="square">
            <a:spAutoFit/>
          </a:bodyPr>
          <a:lstStyle/>
          <a:p>
            <a:pPr lvl="0">
              <a:lnSpc>
                <a:spcPct val="107000"/>
              </a:lnSpc>
            </a:pPr>
            <a:r>
              <a:rPr lang="sk-SK" sz="1100" i="1" u="sng" dirty="0">
                <a:solidFill>
                  <a:prstClr val="black"/>
                </a:solidFill>
                <a:latin typeface="Verdana" panose="020B0604030504040204" pitchFamily="34" charset="0"/>
                <a:ea typeface="Verdana" panose="020B0604030504040204" pitchFamily="34" charset="0"/>
                <a:cs typeface="Verdana" panose="020B0604030504040204" pitchFamily="34" charset="0"/>
              </a:rPr>
              <a:t>Otázka: Náš časopis oslavuje v tomto roku 20 výročie od založenia. Čo by ste nám pri tejto príležitosti zaželali?</a:t>
            </a:r>
            <a:endParaRPr lang="sk-SK" sz="11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371475">
              <a:lnSpc>
                <a:spcPct val="107000"/>
              </a:lnSpc>
            </a:pPr>
            <a:r>
              <a:rPr lang="sk-SK" sz="1100" i="1" dirty="0">
                <a:solidFill>
                  <a:prstClr val="black"/>
                </a:solidFill>
                <a:latin typeface="Verdana" panose="020B0604030504040204" pitchFamily="34" charset="0"/>
                <a:ea typeface="Verdana" panose="020B0604030504040204" pitchFamily="34" charset="0"/>
                <a:cs typeface="Verdana" panose="020B0604030504040204" pitchFamily="34" charset="0"/>
              </a:rPr>
              <a:t> </a:t>
            </a:r>
            <a:endParaRPr lang="sk-SK" sz="11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371475" algn="just">
              <a:spcAft>
                <a:spcPts val="650"/>
              </a:spcAft>
            </a:pPr>
            <a:r>
              <a:rPr lang="sk-SK" sz="1100" i="1" u="sng" dirty="0">
                <a:solidFill>
                  <a:prstClr val="black"/>
                </a:solidFill>
                <a:latin typeface="Verdana" panose="020B0604030504040204" pitchFamily="34" charset="0"/>
                <a:ea typeface="Verdana" panose="020B0604030504040204" pitchFamily="34" charset="0"/>
                <a:cs typeface="Verdana" panose="020B0604030504040204" pitchFamily="34" charset="0"/>
              </a:rPr>
              <a:t>Odpoveď: </a:t>
            </a:r>
            <a:r>
              <a:rPr lang="sk-SK" sz="1100" i="1" dirty="0">
                <a:solidFill>
                  <a:prstClr val="black"/>
                </a:solidFill>
                <a:latin typeface="Verdana" panose="020B0604030504040204" pitchFamily="34" charset="0"/>
                <a:ea typeface="Verdana" panose="020B0604030504040204" pitchFamily="34" charset="0"/>
                <a:cs typeface="Verdana" panose="020B0604030504040204" pitchFamily="34" charset="0"/>
              </a:rPr>
              <a:t>V prvom rade gratulujem školskému časopisu a rádiu. Ja som tiež žurnalista vyštudovaný, Držím vám redaktorom palce, aby aj vás keď to bude baviť sa podarila takáto kariéra. Chcel by som odkázať všetkým žiakom nech sa bavia životom, ja sa stále snažím deti motivovať lebo beriem šport ako veľmi dobrý prostriedok. Ten šport prispieva k tomu, aby bolo dieťa šťastné, aby sa nenudilo, nerobilo hlúposti a vďaka športu spoznáte množstvo zaujímavých ľudí, budete mať množstvo spoločných záujmov a nebudete potrebovať vyplňovať ten čas inak. Prajem vám, aby vás šport bavil, aby ste boli v živote úspešný, aby ste prežívali celé obdobie detstva, dospievania s radosťou a dobrou náladou.</a:t>
            </a:r>
          </a:p>
          <a:p>
            <a:pPr marL="371475" algn="just">
              <a:spcAft>
                <a:spcPts val="650"/>
              </a:spcAft>
            </a:pPr>
            <a:r>
              <a:rPr lang="sk-SK" sz="1100" i="1" u="sng" dirty="0">
                <a:solidFill>
                  <a:prstClr val="black"/>
                </a:solidFill>
                <a:latin typeface="Verdana" panose="020B0604030504040204" pitchFamily="34" charset="0"/>
                <a:ea typeface="Verdana" panose="020B0604030504040204" pitchFamily="34" charset="0"/>
                <a:cs typeface="Verdana" panose="020B0604030504040204" pitchFamily="34" charset="0"/>
              </a:rPr>
              <a:t>Ďakujeme za rozhovor a prajeme veľa športových i osobných úspechov.    RR</a:t>
            </a:r>
          </a:p>
        </p:txBody>
      </p:sp>
      <p:pic>
        <p:nvPicPr>
          <p:cNvPr id="7" name="Obrázok 6"/>
          <p:cNvPicPr>
            <a:picLocks noChangeAspect="1"/>
          </p:cNvPicPr>
          <p:nvPr/>
        </p:nvPicPr>
        <p:blipFill>
          <a:blip r:embed="rId2">
            <a:duotone>
              <a:prstClr val="black"/>
              <a:schemeClr val="accent6">
                <a:tint val="45000"/>
                <a:satMod val="400000"/>
              </a:schemeClr>
            </a:duotone>
          </a:blip>
          <a:stretch>
            <a:fillRect/>
          </a:stretch>
        </p:blipFill>
        <p:spPr>
          <a:xfrm>
            <a:off x="7482308" y="4176587"/>
            <a:ext cx="1552365" cy="1645633"/>
          </a:xfrm>
          <a:prstGeom prst="rect">
            <a:avLst/>
          </a:prstGeom>
        </p:spPr>
      </p:pic>
      <p:pic>
        <p:nvPicPr>
          <p:cNvPr id="8" name="Obrázok 7"/>
          <p:cNvPicPr>
            <a:picLocks noChangeAspect="1"/>
          </p:cNvPicPr>
          <p:nvPr/>
        </p:nvPicPr>
        <p:blipFill rotWithShape="1">
          <a:blip r:embed="rId3"/>
          <a:srcRect l="1806" r="8782" b="3766"/>
          <a:stretch/>
        </p:blipFill>
        <p:spPr>
          <a:xfrm>
            <a:off x="5540546" y="4318456"/>
            <a:ext cx="1459833" cy="2179397"/>
          </a:xfrm>
          <a:prstGeom prst="rect">
            <a:avLst/>
          </a:prstGeom>
          <a:ln w="38100">
            <a:solidFill>
              <a:schemeClr val="accent1">
                <a:lumMod val="50000"/>
              </a:schemeClr>
            </a:solidFill>
          </a:ln>
        </p:spPr>
      </p:pic>
      <p:sp>
        <p:nvSpPr>
          <p:cNvPr id="10" name="Obdĺžnik 9"/>
          <p:cNvSpPr/>
          <p:nvPr/>
        </p:nvSpPr>
        <p:spPr>
          <a:xfrm>
            <a:off x="28300" y="435934"/>
            <a:ext cx="4917417" cy="1015663"/>
          </a:xfrm>
          <a:prstGeom prst="rect">
            <a:avLst/>
          </a:prstGeom>
        </p:spPr>
        <p:txBody>
          <a:bodyPr wrap="square">
            <a:spAutoFit/>
          </a:bodyPr>
          <a:lstStyle/>
          <a:p>
            <a:pPr algn="just"/>
            <a:r>
              <a:rPr lang="sk-SK" sz="1000" dirty="0">
                <a:latin typeface="Arial" panose="020B0604020202020204" pitchFamily="34" charset="0"/>
                <a:cs typeface="Arial" panose="020B0604020202020204" pitchFamily="34" charset="0"/>
              </a:rPr>
              <a:t>Dňa 26. septembra 2017 navštívil našu školu známy športovec a olympijský víťaz Matej Tóth. Osobne nám priniesol ocenenie Športovej akadémie Mateja Tótha, ktorá popularizuje šport medzi deťmi a mládežou. Naša škola sa totiž pred niekoľkými mesiacmi zaregistrovala do tejto akadémie a po splnení podmienok sme získali 3. miesto na Slovensku v počte nachodených kilometrov. Našim redaktorom ochotne poskytol krátky rozhovor do  školského časopisu .</a:t>
            </a:r>
          </a:p>
        </p:txBody>
      </p:sp>
      <p:sp>
        <p:nvSpPr>
          <p:cNvPr id="11" name="Obdĺžnik 10"/>
          <p:cNvSpPr/>
          <p:nvPr/>
        </p:nvSpPr>
        <p:spPr>
          <a:xfrm>
            <a:off x="7247404" y="6030353"/>
            <a:ext cx="2658596" cy="467500"/>
          </a:xfrm>
          <a:prstGeom prst="rect">
            <a:avLst/>
          </a:prstGeom>
        </p:spPr>
        <p:txBody>
          <a:bodyPr wrap="square">
            <a:spAutoFit/>
          </a:bodyPr>
          <a:lstStyle/>
          <a:p>
            <a:r>
              <a:rPr lang="sk-SK" sz="975" dirty="0">
                <a:latin typeface="Arial" panose="020B0604020202020204" pitchFamily="34" charset="0"/>
                <a:cs typeface="Arial" panose="020B0604020202020204" pitchFamily="34" charset="0"/>
              </a:rPr>
              <a:t>Všetkým čitateľom časopisu Komenského kamarát venoval Matej Tóth svoj autogram</a:t>
            </a:r>
            <a:r>
              <a:rPr lang="sk-SK" sz="1463" dirty="0"/>
              <a:t>.</a:t>
            </a:r>
          </a:p>
        </p:txBody>
      </p:sp>
      <p:sp>
        <p:nvSpPr>
          <p:cNvPr id="9" name="BlokTextu 8"/>
          <p:cNvSpPr txBox="1"/>
          <p:nvPr/>
        </p:nvSpPr>
        <p:spPr>
          <a:xfrm>
            <a:off x="3956011" y="114923"/>
            <a:ext cx="2690326" cy="307777"/>
          </a:xfrm>
          <a:prstGeom prst="rect">
            <a:avLst/>
          </a:prstGeom>
          <a:noFill/>
          <a:ln w="28575">
            <a:solidFill>
              <a:schemeClr val="accent1">
                <a:lumMod val="75000"/>
              </a:schemeClr>
            </a:solidFill>
          </a:ln>
        </p:spPr>
        <p:txBody>
          <a:bodyPr wrap="square" rtlCol="0">
            <a:spAutoFit/>
          </a:bodyPr>
          <a:lstStyle/>
          <a:p>
            <a:r>
              <a:rPr lang="sk-SK" sz="1400" b="1" dirty="0" smtClean="0"/>
              <a:t>Matej Tóth       v našej škole  </a:t>
            </a:r>
            <a:endParaRPr lang="sk-SK" sz="1400" b="1" dirty="0"/>
          </a:p>
        </p:txBody>
      </p:sp>
    </p:spTree>
    <p:extLst>
      <p:ext uri="{BB962C8B-B14F-4D97-AF65-F5344CB8AC3E}">
        <p14:creationId xmlns:p14="http://schemas.microsoft.com/office/powerpoint/2010/main" val="1326486214"/>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Office">
  <a:themeElements>
    <a:clrScheme name="Motív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ív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839</TotalTime>
  <Words>1942</Words>
  <Application>Microsoft Office PowerPoint</Application>
  <PresentationFormat>A4 (210 x 297 mm)</PresentationFormat>
  <Paragraphs>259</Paragraphs>
  <Slides>8</Slides>
  <Notes>0</Notes>
  <HiddenSlides>0</HiddenSlides>
  <MMClips>0</MMClips>
  <ScaleCrop>false</ScaleCrop>
  <HeadingPairs>
    <vt:vector size="6" baseType="variant">
      <vt:variant>
        <vt:lpstr>Použité písma</vt:lpstr>
      </vt:variant>
      <vt:variant>
        <vt:i4>11</vt:i4>
      </vt:variant>
      <vt:variant>
        <vt:lpstr>Motív</vt:lpstr>
      </vt:variant>
      <vt:variant>
        <vt:i4>1</vt:i4>
      </vt:variant>
      <vt:variant>
        <vt:lpstr>Nadpisy snímok</vt:lpstr>
      </vt:variant>
      <vt:variant>
        <vt:i4>8</vt:i4>
      </vt:variant>
    </vt:vector>
  </HeadingPairs>
  <TitlesOfParts>
    <vt:vector size="20" baseType="lpstr">
      <vt:lpstr>ＭＳ Ｐゴシック</vt:lpstr>
      <vt:lpstr>SimSun</vt:lpstr>
      <vt:lpstr>Arial</vt:lpstr>
      <vt:lpstr>Bradley Hand ITC</vt:lpstr>
      <vt:lpstr>Calibri</vt:lpstr>
      <vt:lpstr>Calibri Light</vt:lpstr>
      <vt:lpstr>Lucida Sans</vt:lpstr>
      <vt:lpstr>Segoe Script</vt:lpstr>
      <vt:lpstr>Times New Roman</vt:lpstr>
      <vt:lpstr>Verdana</vt:lpstr>
      <vt:lpstr>Wingdings</vt:lpstr>
      <vt:lpstr>Motív Office</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Hrisenko</dc:creator>
  <cp:lastModifiedBy>Hrisenko</cp:lastModifiedBy>
  <cp:revision>129</cp:revision>
  <dcterms:created xsi:type="dcterms:W3CDTF">2017-11-27T14:07:09Z</dcterms:created>
  <dcterms:modified xsi:type="dcterms:W3CDTF">2018-11-29T19:49:43Z</dcterms:modified>
</cp:coreProperties>
</file>